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  <p:sldMasterId id="2147483694" r:id="rId3"/>
    <p:sldMasterId id="2147483706" r:id="rId4"/>
    <p:sldMasterId id="2147483724" r:id="rId5"/>
  </p:sldMasterIdLst>
  <p:notesMasterIdLst>
    <p:notesMasterId r:id="rId77"/>
  </p:notesMasterIdLst>
  <p:sldIdLst>
    <p:sldId id="5773" r:id="rId6"/>
    <p:sldId id="641" r:id="rId7"/>
    <p:sldId id="642" r:id="rId8"/>
    <p:sldId id="644" r:id="rId9"/>
    <p:sldId id="643" r:id="rId10"/>
    <p:sldId id="684" r:id="rId11"/>
    <p:sldId id="5774" r:id="rId12"/>
    <p:sldId id="683" r:id="rId13"/>
    <p:sldId id="677" r:id="rId14"/>
    <p:sldId id="678" r:id="rId15"/>
    <p:sldId id="679" r:id="rId16"/>
    <p:sldId id="680" r:id="rId17"/>
    <p:sldId id="666" r:id="rId18"/>
    <p:sldId id="667" r:id="rId19"/>
    <p:sldId id="669" r:id="rId20"/>
    <p:sldId id="665" r:id="rId21"/>
    <p:sldId id="668" r:id="rId22"/>
    <p:sldId id="673" r:id="rId23"/>
    <p:sldId id="670" r:id="rId24"/>
    <p:sldId id="675" r:id="rId25"/>
    <p:sldId id="645" r:id="rId26"/>
    <p:sldId id="646" r:id="rId27"/>
    <p:sldId id="5775" r:id="rId28"/>
    <p:sldId id="657" r:id="rId29"/>
    <p:sldId id="686" r:id="rId30"/>
    <p:sldId id="647" r:id="rId31"/>
    <p:sldId id="648" r:id="rId32"/>
    <p:sldId id="649" r:id="rId33"/>
    <p:sldId id="650" r:id="rId34"/>
    <p:sldId id="671" r:id="rId35"/>
    <p:sldId id="652" r:id="rId36"/>
    <p:sldId id="653" r:id="rId37"/>
    <p:sldId id="654" r:id="rId38"/>
    <p:sldId id="656" r:id="rId39"/>
    <p:sldId id="658" r:id="rId40"/>
    <p:sldId id="4112" r:id="rId41"/>
    <p:sldId id="4113" r:id="rId42"/>
    <p:sldId id="265" r:id="rId43"/>
    <p:sldId id="5744" r:id="rId44"/>
    <p:sldId id="5741" r:id="rId45"/>
    <p:sldId id="5742" r:id="rId46"/>
    <p:sldId id="5743" r:id="rId47"/>
    <p:sldId id="5768" r:id="rId48"/>
    <p:sldId id="4389" r:id="rId49"/>
    <p:sldId id="5540" r:id="rId50"/>
    <p:sldId id="5372" r:id="rId51"/>
    <p:sldId id="5431" r:id="rId52"/>
    <p:sldId id="5502" r:id="rId53"/>
    <p:sldId id="5702" r:id="rId54"/>
    <p:sldId id="5724" r:id="rId55"/>
    <p:sldId id="5725" r:id="rId56"/>
    <p:sldId id="5726" r:id="rId57"/>
    <p:sldId id="5756" r:id="rId58"/>
    <p:sldId id="5757" r:id="rId59"/>
    <p:sldId id="5758" r:id="rId60"/>
    <p:sldId id="5759" r:id="rId61"/>
    <p:sldId id="5760" r:id="rId62"/>
    <p:sldId id="5761" r:id="rId63"/>
    <p:sldId id="5762" r:id="rId64"/>
    <p:sldId id="5763" r:id="rId65"/>
    <p:sldId id="5751" r:id="rId66"/>
    <p:sldId id="900" r:id="rId67"/>
    <p:sldId id="901" r:id="rId68"/>
    <p:sldId id="902" r:id="rId69"/>
    <p:sldId id="919" r:id="rId70"/>
    <p:sldId id="5769" r:id="rId71"/>
    <p:sldId id="5752" r:id="rId72"/>
    <p:sldId id="5753" r:id="rId73"/>
    <p:sldId id="5771" r:id="rId74"/>
    <p:sldId id="5772" r:id="rId75"/>
    <p:sldId id="4372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52"/>
    <p:restoredTop sz="93317"/>
  </p:normalViewPr>
  <p:slideViewPr>
    <p:cSldViewPr snapToGrid="0" snapToObjects="1">
      <p:cViewPr varScale="1">
        <p:scale>
          <a:sx n="77" d="100"/>
          <a:sy n="77" d="100"/>
        </p:scale>
        <p:origin x="-108" y="-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17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DC152-DB00-A64A-A5E2-6FDFC6EF355A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B2CD7-26A7-4F48-A32F-CCF307049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66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B4445-AC63-441D-96CC-7773B54C08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83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B4445-AC63-441D-96CC-7773B54C08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970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BDCC26-03FA-413D-B3BB-F147E810B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3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878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763D0F-0E9E-4CA5-BAE3-877EA3CE3D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4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4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927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60FABF-E617-4A1A-ABD1-9E3CE00B27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012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60FABF-E617-4A1A-ABD1-9E3CE00B27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257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BDCC26-03FA-413D-B3BB-F147E810B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3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024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BDCC26-03FA-413D-B3BB-F147E810B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3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807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60FABF-E617-4A1A-ABD1-9E3CE00B27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820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BDCC26-03FA-413D-B3BB-F147E810B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3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00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7F028D-2F99-4C57-B70D-15C857AF3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9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9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398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B4445-AC63-441D-96CC-7773B54C08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1658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E6FB4-AF76-4D0C-9F4D-247D842300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0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40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9665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5E0D4E-CE87-4678-980F-5BFB28EB87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1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41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5836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291A7-B692-B940-AD6D-90A1803C3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9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224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B4445-AC63-441D-96CC-7773B54C08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242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B4445-AC63-441D-96CC-7773B54C08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690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B4445-AC63-441D-96CC-7773B54C08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52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B4445-AC63-441D-96CC-7773B54C08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399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B4445-AC63-441D-96CC-7773B54C08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770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B4445-AC63-441D-96CC-7773B54C08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215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6F148-D668-4C20-8B51-B3A277B20F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6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6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991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4C3FD2-F9DB-4B21-9EAE-AE5C1CE20A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9653C4-9CC8-4DAF-ACD2-722AEFA446D9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4/24/2018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4/24/2018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4/24/2018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4/24/2018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4/24/2018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2757CA-2C7D-43B8-8A80-7E174EE824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173FD-5E4C-428A-8D79-89E25F856E17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0C3E13-7C93-40DC-B77E-4D8487F81C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543004-1089-4CD5-9800-55282490A887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3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7AE0-B1A8-4458-A815-7956D673D81E}" type="datetime1">
              <a:rPr lang="en-US" altLang="en-US" smtClean="0"/>
              <a:pPr/>
              <a:t>4/24/2018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8096-7F7B-4FED-ABD6-FBDAE82ABDD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028973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433F-8A0C-48AB-8251-0DEB5F254EF7}" type="datetime1">
              <a:rPr lang="en-US" altLang="en-US" smtClean="0"/>
              <a:pPr/>
              <a:t>4/24/2018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FE07-2087-4697-BBD2-68A6A2DDDF0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716100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7322-4F70-429F-89F5-988D51A6C7BE}" type="datetime1">
              <a:rPr lang="en-US" altLang="en-US" smtClean="0"/>
              <a:pPr/>
              <a:t>4/24/2018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4F8A-7752-4BBB-BBAA-69F0F53B2029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8559430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66F511-FAFE-4E44-9895-7E0E73AC75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14E280-4218-4CE0-99C0-7F364BA03DB0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90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51AF-0C6A-45EC-98EC-6F631462876D}" type="datetime1">
              <a:rPr lang="en-US" altLang="en-US" smtClean="0"/>
              <a:pPr/>
              <a:t>4/24/2018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F492-BAA6-4B2D-BBC6-0C24D65CEB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3945044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6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6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B3475-B0B0-43A5-8F22-D1B2BA9F4945}" type="datetime1">
              <a:rPr lang="en-US" altLang="en-US" smtClean="0"/>
              <a:pPr/>
              <a:t>4/24/2018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CF9B5-ED78-43DE-844A-FE3227E422E9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6601838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C85C-00FB-42CB-86B0-71C6E0833606}" type="datetime1">
              <a:rPr lang="en-US" altLang="en-US" smtClean="0"/>
              <a:pPr/>
              <a:t>4/24/2018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1BC2-32BA-479D-A6AA-4B27EC837B6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0014953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3BA9-3F14-47B4-9DF9-DEE9D2B8DB17}" type="datetime1">
              <a:rPr lang="en-US" altLang="en-US" smtClean="0"/>
              <a:pPr/>
              <a:t>4/24/2018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190E-C0A7-44D0-BE8B-7DF9F9F86A0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1357803"/>
      </p:ext>
    </p:extLst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7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70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8666-639C-4DE4-B116-7A102A4BE48D}" type="datetime1">
              <a:rPr lang="en-US" altLang="en-US" smtClean="0"/>
              <a:pPr/>
              <a:t>4/24/2018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D723-B2B6-4A88-9B4E-893D2CE9652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23570301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1"/>
            <a:ext cx="8596668" cy="384571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9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3999-53CA-4C95-8F41-757F55489F6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AB2C-FE21-4C35-A161-80067C500FC0}" type="datetime1">
              <a:rPr lang="en-US" altLang="en-US" smtClean="0"/>
              <a:pPr/>
              <a:t>4/24/2018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2043663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2"/>
            <a:fld id="{9B692DC2-3C01-43F6-9E12-BAFCA0B296A9}" type="datetime1">
              <a:rPr lang="en-US" altLang="en-US" smtClean="0"/>
              <a:pPr defTabSz="914082"/>
              <a:t>4/24/2018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2"/>
            <a:fld id="{D5896ECD-DF6A-4CCC-B955-E8E1430345FD}" type="slidenum">
              <a:rPr lang="en-US" altLang="en-US" smtClean="0"/>
              <a:pPr defTabSz="914082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9710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2"/>
            <a:fld id="{9B692DC2-3C01-43F6-9E12-BAFCA0B296A9}" type="datetime1">
              <a:rPr lang="en-US" altLang="en-US" smtClean="0"/>
              <a:pPr defTabSz="914082"/>
              <a:t>4/24/2018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2"/>
            <a:fld id="{D5896ECD-DF6A-4CCC-B955-E8E1430345FD}" type="slidenum">
              <a:rPr lang="en-US" altLang="en-US" smtClean="0"/>
              <a:pPr defTabSz="914082"/>
              <a:t>‹#›</a:t>
            </a:fld>
            <a:endParaRPr lang="en-US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8267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9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2"/>
            <a:fld id="{9B692DC2-3C01-43F6-9E12-BAFCA0B296A9}" type="datetime1">
              <a:rPr lang="en-US" altLang="en-US" smtClean="0"/>
              <a:pPr defTabSz="914082"/>
              <a:t>4/24/2018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2"/>
            <a:fld id="{D5896ECD-DF6A-4CCC-B955-E8E1430345FD}" type="slidenum">
              <a:rPr lang="en-US" altLang="en-US" smtClean="0"/>
              <a:pPr defTabSz="914082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66799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2"/>
            <a:fld id="{9B692DC2-3C01-43F6-9E12-BAFCA0B296A9}" type="datetime1">
              <a:rPr lang="en-US" altLang="en-US" smtClean="0"/>
              <a:pPr defTabSz="914082"/>
              <a:t>4/24/2018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2"/>
            <a:fld id="{D5896ECD-DF6A-4CCC-B955-E8E1430345FD}" type="slidenum">
              <a:rPr lang="en-US" altLang="en-US" smtClean="0"/>
              <a:pPr defTabSz="914082"/>
              <a:t>‹#›</a:t>
            </a:fld>
            <a:endParaRPr lang="en-US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140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DFB6FA-30DC-4194-8A3A-DFCC128823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6DCA5-4563-4F82-98D7-F261F5868366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2"/>
            <a:fld id="{9B692DC2-3C01-43F6-9E12-BAFCA0B296A9}" type="datetime1">
              <a:rPr lang="en-US" altLang="en-US" smtClean="0"/>
              <a:pPr defTabSz="914082"/>
              <a:t>4/24/2018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2"/>
            <a:fld id="{D5896ECD-DF6A-4CCC-B955-E8E1430345FD}" type="slidenum">
              <a:rPr lang="en-US" altLang="en-US" smtClean="0"/>
              <a:pPr defTabSz="914082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0616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B10F-AA69-403C-84D1-0D42CC075620}" type="datetime1">
              <a:rPr lang="en-US" altLang="en-US" smtClean="0"/>
              <a:pPr/>
              <a:t>4/24/2018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DCD2-1E1A-4184-B688-FBC8EBD1CCC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4890698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0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1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60DBC-5E0D-46B7-9021-691AE31DECA8}" type="datetime1">
              <a:rPr lang="en-US" altLang="en-US" smtClean="0"/>
              <a:pPr/>
              <a:t>4/24/2018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ACB1-02A4-4466-A097-821E51CEE02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2552700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6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65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39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1132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7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73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0413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421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35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940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8592AA-AC3B-4C1E-9A82-431AC535FA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53522-8025-4280-8519-1C6FB1A4043B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4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3576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4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5490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051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88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5"/>
            <a:ext cx="7766936" cy="1646303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7AE0-B1A8-4458-A815-7956D673D81E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8096-7F7B-4FED-ABD6-FBDAE82ABDD6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904069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433F-8A0C-48AB-8251-0DEB5F254EF7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FE07-2087-4697-BBD2-68A6A2DDDF05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95120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7322-4F70-429F-89F5-988D51A6C7BE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4F8A-7752-4BBB-BBAA-69F0F53B2029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53747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91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1"/>
            <a:ext cx="4184035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51AF-0C6A-45EC-98EC-6F631462876D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F492-BAA6-4B2D-BBC6-0C24D65CEB4E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310385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7" y="2160985"/>
            <a:ext cx="4185623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7" y="2737247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4" y="2160985"/>
            <a:ext cx="418561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6" y="2737247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B3475-B0B0-43A5-8F22-D1B2BA9F4945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CF9B5-ED78-43DE-844A-FE3227E422E9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738745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C85C-00FB-42CB-86B0-71C6E0833606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1BC2-32BA-479D-A6AA-4B27EC837B66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77870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C045B4-4566-47F7-B1E0-50AC942C99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0FED4-3AE9-47B5-B1C3-AB8F0448F185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3BA9-3F14-47B4-9DF9-DEE9D2B8DB17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190E-C0A7-44D0-BE8B-7DF9F9F86A07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75082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5"/>
            <a:ext cx="3854528" cy="1278467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3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72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39" indent="0">
              <a:buNone/>
              <a:defRPr sz="1400"/>
            </a:lvl2pPr>
            <a:lvl3pPr marL="914081" indent="0">
              <a:buNone/>
              <a:defRPr sz="1200"/>
            </a:lvl3pPr>
            <a:lvl4pPr marL="1371120" indent="0">
              <a:buNone/>
              <a:defRPr sz="1000"/>
            </a:lvl4pPr>
            <a:lvl5pPr marL="1828160" indent="0">
              <a:buNone/>
              <a:defRPr sz="1000"/>
            </a:lvl5pPr>
            <a:lvl6pPr marL="2285202" indent="0">
              <a:buNone/>
              <a:defRPr sz="1000"/>
            </a:lvl6pPr>
            <a:lvl7pPr marL="2742241" indent="0">
              <a:buNone/>
              <a:defRPr sz="1000"/>
            </a:lvl7pPr>
            <a:lvl8pPr marL="3199280" indent="0">
              <a:buNone/>
              <a:defRPr sz="1000"/>
            </a:lvl8pPr>
            <a:lvl9pPr marL="365631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8666-639C-4DE4-B116-7A102A4BE48D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D723-B2B6-4A88-9B4E-893D2CE96524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486001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1"/>
            <a:ext cx="8596667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2"/>
            <a:ext cx="8596668" cy="384571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78" indent="0">
              <a:buNone/>
              <a:defRPr sz="1600"/>
            </a:lvl2pPr>
            <a:lvl3pPr marL="914354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  <a:lvl6pPr marL="2285886" indent="0">
              <a:buNone/>
              <a:defRPr sz="1600"/>
            </a:lvl6pPr>
            <a:lvl7pPr marL="2743062" indent="0">
              <a:buNone/>
              <a:defRPr sz="1600"/>
            </a:lvl7pPr>
            <a:lvl8pPr marL="3200240" indent="0">
              <a:buNone/>
              <a:defRPr sz="1600"/>
            </a:lvl8pPr>
            <a:lvl9pPr marL="3657418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9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3999-53CA-4C95-8F41-757F55489F64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AB2C-FE21-4C35-A161-80067C500FC0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2265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1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60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4060"/>
              <a:t>4/24/2018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60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60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4060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353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5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78" indent="0">
              <a:buFontTx/>
              <a:buNone/>
              <a:defRPr/>
            </a:lvl2pPr>
            <a:lvl3pPr marL="914354" indent="0">
              <a:buFontTx/>
              <a:buNone/>
              <a:defRPr/>
            </a:lvl3pPr>
            <a:lvl4pPr marL="1371532" indent="0">
              <a:buFontTx/>
              <a:buNone/>
              <a:defRPr/>
            </a:lvl4pPr>
            <a:lvl5pPr marL="182870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1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60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4060"/>
              <a:t>4/24/2018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60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60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4060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21258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90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60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4060"/>
              <a:t>4/24/2018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60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60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4060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358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5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8" indent="0">
              <a:buFontTx/>
              <a:buNone/>
              <a:defRPr/>
            </a:lvl2pPr>
            <a:lvl3pPr marL="914354" indent="0">
              <a:buFontTx/>
              <a:buNone/>
              <a:defRPr/>
            </a:lvl3pPr>
            <a:lvl4pPr marL="1371532" indent="0">
              <a:buFontTx/>
              <a:buNone/>
              <a:defRPr/>
            </a:lvl4pPr>
            <a:lvl5pPr marL="182870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60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4060"/>
              <a:t>4/24/2018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60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60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4060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75804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78" indent="0">
              <a:buFontTx/>
              <a:buNone/>
              <a:defRPr/>
            </a:lvl2pPr>
            <a:lvl3pPr marL="914354" indent="0">
              <a:buFontTx/>
              <a:buNone/>
              <a:defRPr/>
            </a:lvl3pPr>
            <a:lvl4pPr marL="1371532" indent="0">
              <a:buFontTx/>
              <a:buNone/>
              <a:defRPr/>
            </a:lvl4pPr>
            <a:lvl5pPr marL="182870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60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4060"/>
              <a:t>4/24/2018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60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60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4060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326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B10F-AA69-403C-84D1-0D42CC075620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DCD2-1E1A-4184-B688-FBC8EBD1CCC0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8366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5" y="609601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7" y="609601"/>
            <a:ext cx="7060151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60DBC-5E0D-46B7-9021-691AE31DECA8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ACB1-02A4-4466-A097-821E51CEE025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4444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A3EDFB-2560-4E42-8CBE-26EDF489A8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E4CFE0-E88F-4E83-85AE-4E5B4FE3081C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19" rIns="91415" bIns="45719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682479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449" y="1139033"/>
            <a:ext cx="9752075" cy="1089025"/>
          </a:xfrm>
        </p:spPr>
        <p:txBody>
          <a:bodyPr/>
          <a:lstStyle>
            <a:lvl1pPr>
              <a:lnSpc>
                <a:spcPct val="100000"/>
              </a:lnSpc>
              <a:defRPr b="1" i="0">
                <a:solidFill>
                  <a:srgbClr val="262D30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just">
              <a:lnSpc>
                <a:spcPct val="150000"/>
              </a:lnSpc>
              <a:defRPr sz="1100"/>
            </a:lvl1pPr>
            <a:lvl2pPr algn="just">
              <a:lnSpc>
                <a:spcPct val="150000"/>
              </a:lnSpc>
              <a:defRPr sz="1100"/>
            </a:lvl2pPr>
            <a:lvl3pPr algn="just">
              <a:lnSpc>
                <a:spcPct val="150000"/>
              </a:lnSpc>
              <a:defRPr sz="1100"/>
            </a:lvl3pPr>
            <a:lvl4pPr algn="just">
              <a:lnSpc>
                <a:spcPct val="150000"/>
              </a:lnSpc>
              <a:defRPr sz="1100"/>
            </a:lvl4pPr>
            <a:lvl5pPr algn="just">
              <a:lnSpc>
                <a:spcPct val="15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/>
          </p:cNvSpPr>
          <p:nvPr userDrawn="1">
            <p:ph type="sldNum" sz="quarter" idx="10"/>
          </p:nvPr>
        </p:nvSpPr>
        <p:spPr>
          <a:xfrm>
            <a:off x="385869" y="6248401"/>
            <a:ext cx="447675" cy="2413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>
                    <a:lumMod val="90000"/>
                    <a:lumOff val="10000"/>
                  </a:schemeClr>
                </a:solidFill>
                <a:latin typeface="Bebas" charset="0"/>
                <a:ea typeface="Bebas" charset="0"/>
                <a:cs typeface="Bebas" charset="0"/>
              </a:defRPr>
            </a:lvl1pPr>
          </a:lstStyle>
          <a:p>
            <a:pPr defTabSz="4127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2927DC8-B62A-7445-A98D-C2E0DCEEEBF2}" type="slidenum">
              <a:rPr lang="x-none" altLang="x-none" sz="1000" smtClean="0">
                <a:solidFill>
                  <a:srgbClr val="252D30">
                    <a:lumMod val="90000"/>
                    <a:lumOff val="10000"/>
                  </a:srgbClr>
                </a:solidFill>
                <a:sym typeface="Poppins" charset="0"/>
              </a:rPr>
              <a:pPr defTabSz="4127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x-none" altLang="x-none" sz="1000">
              <a:solidFill>
                <a:srgbClr val="252D30">
                  <a:lumMod val="90000"/>
                  <a:lumOff val="10000"/>
                </a:srgbClr>
              </a:solidFill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738918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>
          <a:gsLst>
            <a:gs pos="0">
              <a:srgbClr val="212121"/>
            </a:gs>
            <a:gs pos="100000">
              <a:srgbClr val="17171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 userDrawn="1"/>
        </p:nvSpPr>
        <p:spPr bwMode="auto">
          <a:xfrm flipH="1">
            <a:off x="983433" y="3300300"/>
            <a:ext cx="3795531" cy="240732"/>
          </a:xfrm>
          <a:prstGeom prst="parallelogram">
            <a:avLst>
              <a:gd name="adj" fmla="val 77385"/>
            </a:avLst>
          </a:prstGeom>
          <a:gradFill>
            <a:gsLst>
              <a:gs pos="0">
                <a:srgbClr val="242424"/>
              </a:gs>
              <a:gs pos="100000">
                <a:srgbClr val="171717"/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19051" tIns="19051" rIns="19051" bIns="19051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1274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74808C"/>
              </a:solidFill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5" name="Parallelogram 4"/>
          <p:cNvSpPr/>
          <p:nvPr userDrawn="1"/>
        </p:nvSpPr>
        <p:spPr bwMode="auto">
          <a:xfrm flipH="1">
            <a:off x="951" y="3324483"/>
            <a:ext cx="4186839" cy="192362"/>
          </a:xfrm>
          <a:custGeom>
            <a:avLst/>
            <a:gdLst>
              <a:gd name="connsiteX0" fmla="*/ 0 w 10588824"/>
              <a:gd name="connsiteY0" fmla="*/ 13682651 h 13682651"/>
              <a:gd name="connsiteX1" fmla="*/ 5831477 w 10588824"/>
              <a:gd name="connsiteY1" fmla="*/ 0 h 13682651"/>
              <a:gd name="connsiteX2" fmla="*/ 10588824 w 10588824"/>
              <a:gd name="connsiteY2" fmla="*/ 0 h 13682651"/>
              <a:gd name="connsiteX3" fmla="*/ 4757347 w 10588824"/>
              <a:gd name="connsiteY3" fmla="*/ 13682651 h 13682651"/>
              <a:gd name="connsiteX4" fmla="*/ 0 w 10588824"/>
              <a:gd name="connsiteY4" fmla="*/ 13682651 h 13682651"/>
              <a:gd name="connsiteX0" fmla="*/ 0 w 10588824"/>
              <a:gd name="connsiteY0" fmla="*/ 13682651 h 13682651"/>
              <a:gd name="connsiteX1" fmla="*/ 5831477 w 10588824"/>
              <a:gd name="connsiteY1" fmla="*/ 0 h 13682651"/>
              <a:gd name="connsiteX2" fmla="*/ 10588824 w 10588824"/>
              <a:gd name="connsiteY2" fmla="*/ 0 h 13682651"/>
              <a:gd name="connsiteX3" fmla="*/ 8373677 w 10588824"/>
              <a:gd name="connsiteY3" fmla="*/ 5263377 h 13682651"/>
              <a:gd name="connsiteX4" fmla="*/ 4757347 w 10588824"/>
              <a:gd name="connsiteY4" fmla="*/ 13682651 h 13682651"/>
              <a:gd name="connsiteX5" fmla="*/ 0 w 10588824"/>
              <a:gd name="connsiteY5" fmla="*/ 13682651 h 13682651"/>
              <a:gd name="connsiteX0" fmla="*/ 0 w 10588824"/>
              <a:gd name="connsiteY0" fmla="*/ 13682651 h 13682651"/>
              <a:gd name="connsiteX1" fmla="*/ 5831477 w 10588824"/>
              <a:gd name="connsiteY1" fmla="*/ 0 h 13682651"/>
              <a:gd name="connsiteX2" fmla="*/ 8373677 w 10588824"/>
              <a:gd name="connsiteY2" fmla="*/ 1 h 13682651"/>
              <a:gd name="connsiteX3" fmla="*/ 10588824 w 10588824"/>
              <a:gd name="connsiteY3" fmla="*/ 0 h 13682651"/>
              <a:gd name="connsiteX4" fmla="*/ 8373677 w 10588824"/>
              <a:gd name="connsiteY4" fmla="*/ 5263377 h 13682651"/>
              <a:gd name="connsiteX5" fmla="*/ 4757347 w 10588824"/>
              <a:gd name="connsiteY5" fmla="*/ 13682651 h 13682651"/>
              <a:gd name="connsiteX6" fmla="*/ 0 w 10588824"/>
              <a:gd name="connsiteY6" fmla="*/ 13682651 h 13682651"/>
              <a:gd name="connsiteX0" fmla="*/ 0 w 8373677"/>
              <a:gd name="connsiteY0" fmla="*/ 13682651 h 13682651"/>
              <a:gd name="connsiteX1" fmla="*/ 5831477 w 8373677"/>
              <a:gd name="connsiteY1" fmla="*/ 0 h 13682651"/>
              <a:gd name="connsiteX2" fmla="*/ 8373677 w 8373677"/>
              <a:gd name="connsiteY2" fmla="*/ 1 h 13682651"/>
              <a:gd name="connsiteX3" fmla="*/ 8373677 w 8373677"/>
              <a:gd name="connsiteY3" fmla="*/ 5263377 h 13682651"/>
              <a:gd name="connsiteX4" fmla="*/ 4757347 w 8373677"/>
              <a:gd name="connsiteY4" fmla="*/ 13682651 h 13682651"/>
              <a:gd name="connsiteX5" fmla="*/ 0 w 8373677"/>
              <a:gd name="connsiteY5" fmla="*/ 13682651 h 1368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73677" h="13682651">
                <a:moveTo>
                  <a:pt x="0" y="13682651"/>
                </a:moveTo>
                <a:lnTo>
                  <a:pt x="5831477" y="0"/>
                </a:lnTo>
                <a:lnTo>
                  <a:pt x="8373677" y="1"/>
                </a:lnTo>
                <a:lnTo>
                  <a:pt x="8373677" y="5263377"/>
                </a:lnTo>
                <a:lnTo>
                  <a:pt x="4757347" y="13682651"/>
                </a:lnTo>
                <a:lnTo>
                  <a:pt x="0" y="13682651"/>
                </a:lnTo>
                <a:close/>
              </a:path>
            </a:pathLst>
          </a:custGeom>
          <a:solidFill>
            <a:srgbClr val="272727">
              <a:alpha val="70000"/>
            </a:srgbClr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19051" tIns="19051" rIns="19051" bIns="19051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1274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74808C"/>
              </a:solidFill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81096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photo">
    <p:bg>
      <p:bgPr>
        <a:gradFill>
          <a:gsLst>
            <a:gs pos="0">
              <a:srgbClr val="212121"/>
            </a:gs>
            <a:gs pos="100000">
              <a:srgbClr val="17171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 userDrawn="1"/>
        </p:nvSpPr>
        <p:spPr bwMode="auto">
          <a:xfrm flipH="1">
            <a:off x="983433" y="3300300"/>
            <a:ext cx="3795531" cy="240732"/>
          </a:xfrm>
          <a:prstGeom prst="parallelogram">
            <a:avLst>
              <a:gd name="adj" fmla="val 77385"/>
            </a:avLst>
          </a:prstGeom>
          <a:gradFill>
            <a:gsLst>
              <a:gs pos="0">
                <a:srgbClr val="242424"/>
              </a:gs>
              <a:gs pos="100000">
                <a:srgbClr val="171717"/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19051" tIns="19051" rIns="19051" bIns="19051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1274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74808C"/>
              </a:solidFill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5" name="Parallelogram 4"/>
          <p:cNvSpPr/>
          <p:nvPr userDrawn="1"/>
        </p:nvSpPr>
        <p:spPr bwMode="auto">
          <a:xfrm flipH="1">
            <a:off x="951" y="3324483"/>
            <a:ext cx="4186839" cy="192362"/>
          </a:xfrm>
          <a:custGeom>
            <a:avLst/>
            <a:gdLst>
              <a:gd name="connsiteX0" fmla="*/ 0 w 10588824"/>
              <a:gd name="connsiteY0" fmla="*/ 13682651 h 13682651"/>
              <a:gd name="connsiteX1" fmla="*/ 5831477 w 10588824"/>
              <a:gd name="connsiteY1" fmla="*/ 0 h 13682651"/>
              <a:gd name="connsiteX2" fmla="*/ 10588824 w 10588824"/>
              <a:gd name="connsiteY2" fmla="*/ 0 h 13682651"/>
              <a:gd name="connsiteX3" fmla="*/ 4757347 w 10588824"/>
              <a:gd name="connsiteY3" fmla="*/ 13682651 h 13682651"/>
              <a:gd name="connsiteX4" fmla="*/ 0 w 10588824"/>
              <a:gd name="connsiteY4" fmla="*/ 13682651 h 13682651"/>
              <a:gd name="connsiteX0" fmla="*/ 0 w 10588824"/>
              <a:gd name="connsiteY0" fmla="*/ 13682651 h 13682651"/>
              <a:gd name="connsiteX1" fmla="*/ 5831477 w 10588824"/>
              <a:gd name="connsiteY1" fmla="*/ 0 h 13682651"/>
              <a:gd name="connsiteX2" fmla="*/ 10588824 w 10588824"/>
              <a:gd name="connsiteY2" fmla="*/ 0 h 13682651"/>
              <a:gd name="connsiteX3" fmla="*/ 8373677 w 10588824"/>
              <a:gd name="connsiteY3" fmla="*/ 5263377 h 13682651"/>
              <a:gd name="connsiteX4" fmla="*/ 4757347 w 10588824"/>
              <a:gd name="connsiteY4" fmla="*/ 13682651 h 13682651"/>
              <a:gd name="connsiteX5" fmla="*/ 0 w 10588824"/>
              <a:gd name="connsiteY5" fmla="*/ 13682651 h 13682651"/>
              <a:gd name="connsiteX0" fmla="*/ 0 w 10588824"/>
              <a:gd name="connsiteY0" fmla="*/ 13682651 h 13682651"/>
              <a:gd name="connsiteX1" fmla="*/ 5831477 w 10588824"/>
              <a:gd name="connsiteY1" fmla="*/ 0 h 13682651"/>
              <a:gd name="connsiteX2" fmla="*/ 8373677 w 10588824"/>
              <a:gd name="connsiteY2" fmla="*/ 1 h 13682651"/>
              <a:gd name="connsiteX3" fmla="*/ 10588824 w 10588824"/>
              <a:gd name="connsiteY3" fmla="*/ 0 h 13682651"/>
              <a:gd name="connsiteX4" fmla="*/ 8373677 w 10588824"/>
              <a:gd name="connsiteY4" fmla="*/ 5263377 h 13682651"/>
              <a:gd name="connsiteX5" fmla="*/ 4757347 w 10588824"/>
              <a:gd name="connsiteY5" fmla="*/ 13682651 h 13682651"/>
              <a:gd name="connsiteX6" fmla="*/ 0 w 10588824"/>
              <a:gd name="connsiteY6" fmla="*/ 13682651 h 13682651"/>
              <a:gd name="connsiteX0" fmla="*/ 0 w 8373677"/>
              <a:gd name="connsiteY0" fmla="*/ 13682651 h 13682651"/>
              <a:gd name="connsiteX1" fmla="*/ 5831477 w 8373677"/>
              <a:gd name="connsiteY1" fmla="*/ 0 h 13682651"/>
              <a:gd name="connsiteX2" fmla="*/ 8373677 w 8373677"/>
              <a:gd name="connsiteY2" fmla="*/ 1 h 13682651"/>
              <a:gd name="connsiteX3" fmla="*/ 8373677 w 8373677"/>
              <a:gd name="connsiteY3" fmla="*/ 5263377 h 13682651"/>
              <a:gd name="connsiteX4" fmla="*/ 4757347 w 8373677"/>
              <a:gd name="connsiteY4" fmla="*/ 13682651 h 13682651"/>
              <a:gd name="connsiteX5" fmla="*/ 0 w 8373677"/>
              <a:gd name="connsiteY5" fmla="*/ 13682651 h 1368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73677" h="13682651">
                <a:moveTo>
                  <a:pt x="0" y="13682651"/>
                </a:moveTo>
                <a:lnTo>
                  <a:pt x="5831477" y="0"/>
                </a:lnTo>
                <a:lnTo>
                  <a:pt x="8373677" y="1"/>
                </a:lnTo>
                <a:lnTo>
                  <a:pt x="8373677" y="5263377"/>
                </a:lnTo>
                <a:lnTo>
                  <a:pt x="4757347" y="13682651"/>
                </a:lnTo>
                <a:lnTo>
                  <a:pt x="0" y="13682651"/>
                </a:lnTo>
                <a:close/>
              </a:path>
            </a:pathLst>
          </a:custGeom>
          <a:solidFill>
            <a:srgbClr val="272727">
              <a:alpha val="70000"/>
            </a:srgbClr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19051" tIns="19051" rIns="19051" bIns="19051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1274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74808C"/>
              </a:solidFill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888163" y="620688"/>
            <a:ext cx="4716451" cy="561662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670833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57229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32997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591945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067712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543480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657229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132997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591945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067712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543480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7" name="Rectangle 4"/>
          <p:cNvSpPr>
            <a:spLocks noGrp="1"/>
          </p:cNvSpPr>
          <p:nvPr>
            <p:ph type="sldNum" sz="quarter" idx="21"/>
          </p:nvPr>
        </p:nvSpPr>
        <p:spPr>
          <a:xfrm>
            <a:off x="385869" y="6248401"/>
            <a:ext cx="447675" cy="2413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>
                    <a:lumMod val="90000"/>
                    <a:lumOff val="10000"/>
                  </a:schemeClr>
                </a:solidFill>
                <a:latin typeface="Bebas" charset="0"/>
                <a:ea typeface="Bebas" charset="0"/>
                <a:cs typeface="Bebas" charset="0"/>
              </a:defRPr>
            </a:lvl1pPr>
          </a:lstStyle>
          <a:p>
            <a:pPr defTabSz="4127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FC455AC-6149-1C4B-9DBD-F76361BAF40A}" type="slidenum">
              <a:rPr lang="x-none" altLang="x-none" sz="1000" smtClean="0">
                <a:solidFill>
                  <a:srgbClr val="252D30">
                    <a:lumMod val="90000"/>
                    <a:lumOff val="10000"/>
                  </a:srgbClr>
                </a:solidFill>
                <a:sym typeface="Poppins" charset="0"/>
              </a:rPr>
              <a:pPr defTabSz="4127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x-none" altLang="x-none" sz="1000">
              <a:solidFill>
                <a:srgbClr val="252D30">
                  <a:lumMod val="90000"/>
                  <a:lumOff val="10000"/>
                </a:srgbClr>
              </a:solidFill>
              <a:sym typeface="Poppins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5400000">
            <a:off x="73503" y="1486220"/>
            <a:ext cx="10724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274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sz="1000" b="0" i="0" dirty="0" smtClean="0">
                <a:solidFill>
                  <a:srgbClr val="384348"/>
                </a:solidFill>
                <a:ea typeface="SimSun" pitchFamily="18" charset="0"/>
              </a:rPr>
              <a:t>產生</a:t>
            </a:r>
          </a:p>
        </p:txBody>
      </p:sp>
      <p:sp>
        <p:nvSpPr>
          <p:cNvPr id="19" name="Freeform 18"/>
          <p:cNvSpPr/>
          <p:nvPr userDrawn="1"/>
        </p:nvSpPr>
        <p:spPr bwMode="auto">
          <a:xfrm>
            <a:off x="479377" y="477799"/>
            <a:ext cx="260659" cy="502931"/>
          </a:xfrm>
          <a:custGeom>
            <a:avLst/>
            <a:gdLst>
              <a:gd name="connsiteX0" fmla="*/ 412301 w 1418176"/>
              <a:gd name="connsiteY0" fmla="*/ 582313 h 2736304"/>
              <a:gd name="connsiteX1" fmla="*/ 670076 w 1418176"/>
              <a:gd name="connsiteY1" fmla="*/ 2353473 h 2736304"/>
              <a:gd name="connsiteX2" fmla="*/ 849222 w 1418176"/>
              <a:gd name="connsiteY2" fmla="*/ 2663763 h 2736304"/>
              <a:gd name="connsiteX3" fmla="*/ 1418176 w 1418176"/>
              <a:gd name="connsiteY3" fmla="*/ 2335277 h 2736304"/>
              <a:gd name="connsiteX4" fmla="*/ 1418176 w 1418176"/>
              <a:gd name="connsiteY4" fmla="*/ 2736304 h 2736304"/>
              <a:gd name="connsiteX5" fmla="*/ 0 w 1418176"/>
              <a:gd name="connsiteY5" fmla="*/ 2736304 h 2736304"/>
              <a:gd name="connsiteX6" fmla="*/ 0 w 1418176"/>
              <a:gd name="connsiteY6" fmla="*/ 820355 h 2736304"/>
              <a:gd name="connsiteX7" fmla="*/ 0 w 1418176"/>
              <a:gd name="connsiteY7" fmla="*/ 0 h 2736304"/>
              <a:gd name="connsiteX8" fmla="*/ 1418176 w 1418176"/>
              <a:gd name="connsiteY8" fmla="*/ 0 h 2736304"/>
              <a:gd name="connsiteX9" fmla="*/ 1418176 w 1418176"/>
              <a:gd name="connsiteY9" fmla="*/ 1923979 h 2736304"/>
              <a:gd name="connsiteX10" fmla="*/ 1010663 w 1418176"/>
              <a:gd name="connsiteY10" fmla="*/ 2159257 h 2736304"/>
              <a:gd name="connsiteX11" fmla="*/ 747707 w 1418176"/>
              <a:gd name="connsiteY11" fmla="*/ 382931 h 2736304"/>
              <a:gd name="connsiteX12" fmla="*/ 568616 w 1418176"/>
              <a:gd name="connsiteY12" fmla="*/ 72736 h 2736304"/>
              <a:gd name="connsiteX13" fmla="*/ 0 w 1418176"/>
              <a:gd name="connsiteY13" fmla="*/ 401027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8176" h="2736304">
                <a:moveTo>
                  <a:pt x="412301" y="582313"/>
                </a:moveTo>
                <a:lnTo>
                  <a:pt x="670076" y="2353473"/>
                </a:lnTo>
                <a:lnTo>
                  <a:pt x="849222" y="2663763"/>
                </a:lnTo>
                <a:lnTo>
                  <a:pt x="1418176" y="2335277"/>
                </a:lnTo>
                <a:lnTo>
                  <a:pt x="1418176" y="2736304"/>
                </a:lnTo>
                <a:lnTo>
                  <a:pt x="0" y="2736304"/>
                </a:lnTo>
                <a:lnTo>
                  <a:pt x="0" y="820355"/>
                </a:lnTo>
                <a:close/>
                <a:moveTo>
                  <a:pt x="0" y="0"/>
                </a:moveTo>
                <a:lnTo>
                  <a:pt x="1418176" y="0"/>
                </a:lnTo>
                <a:lnTo>
                  <a:pt x="1418176" y="1923979"/>
                </a:lnTo>
                <a:lnTo>
                  <a:pt x="1010663" y="2159257"/>
                </a:lnTo>
                <a:lnTo>
                  <a:pt x="747707" y="382931"/>
                </a:lnTo>
                <a:lnTo>
                  <a:pt x="568616" y="72736"/>
                </a:lnTo>
                <a:lnTo>
                  <a:pt x="0" y="401027"/>
                </a:lnTo>
                <a:close/>
              </a:path>
            </a:pathLst>
          </a:custGeom>
          <a:solidFill>
            <a:schemeClr val="bg1">
              <a:lumMod val="90000"/>
              <a:lumOff val="10000"/>
            </a:schemeClr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9051" tIns="19051" rIns="19051" bIns="1905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1274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545554">
                  <a:lumMod val="60000"/>
                  <a:lumOff val="40000"/>
                </a:srgbClr>
              </a:solidFill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82705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57229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32997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591945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067712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543480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657229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132997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591945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067712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543480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3665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7812D6-56BD-4E66-B87B-1872ADFEB8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D8FB8F-CA9C-4263-9546-6D188E1E44A4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44A99D-C622-48DE-8655-702FD9A218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0C132-8964-4D60-A11F-D5345D4CB6A2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CC5B85-CDE0-4F08-AFD1-FA153F495184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DDFB49-CA2C-4653-ABA8-B5717BE404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6BCB91-B412-4768-A74E-4DF97AC861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EF59500-AE61-4D0D-9671-25F5DFC82B8C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3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A416906-AEA8-4153-AD37-D5FBE8157F17}" type="slidenum">
              <a:rPr lang="en-US" b="0" smtClean="0"/>
              <a:pPr>
                <a:defRPr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20460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ransition spd="slow">
    <p:pull/>
  </p:transition>
  <p:hf sldNum="0" hdr="0"/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6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58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1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4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B61BEF0D-F0BB-DE4B-95CE-6DB70DBA9567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4/24/2018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3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8A416906-AEA8-4153-AD37-D5FBE8157F17}" type="slidenum">
              <a:rPr lang="en-US" smtClean="0">
                <a:solidFill>
                  <a:srgbClr val="5FCBEF"/>
                </a:solidFill>
                <a:latin typeface="Arial" pitchFamily="34" charset="0"/>
                <a:cs typeface="Arial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5FCBE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5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p:transition spd="slow">
    <p:pull/>
  </p:transition>
  <p:hf sldNum="0" hdr="0"/>
  <p:txStyles>
    <p:titleStyle>
      <a:lvl1pPr algn="l" defTabSz="457178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82" indent="-342882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>
          <a:gsLst>
            <a:gs pos="0">
              <a:srgbClr val="212121"/>
            </a:gs>
            <a:gs pos="100000">
              <a:srgbClr val="17171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 bwMode="auto">
          <a:xfrm>
            <a:off x="1060451" y="1139033"/>
            <a:ext cx="10313988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>
                <a:sym typeface="Poppins Medium" charset="0"/>
              </a:rPr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 bwMode="auto">
          <a:xfrm>
            <a:off x="1135858" y="2335212"/>
            <a:ext cx="10238581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>
                <a:sym typeface="Poppins" charset="0"/>
              </a:rPr>
              <a:t>Click to edit Master text styles</a:t>
            </a:r>
          </a:p>
          <a:p>
            <a:pPr lvl="1"/>
            <a:r>
              <a:rPr lang="x-none" altLang="x-none">
                <a:sym typeface="Poppins" charset="0"/>
              </a:rPr>
              <a:t>Second level</a:t>
            </a:r>
          </a:p>
          <a:p>
            <a:pPr lvl="2"/>
            <a:r>
              <a:rPr lang="x-none" altLang="x-none">
                <a:sym typeface="Poppins" charset="0"/>
              </a:rPr>
              <a:t>Third level</a:t>
            </a:r>
          </a:p>
          <a:p>
            <a:pPr lvl="3"/>
            <a:r>
              <a:rPr lang="x-none" altLang="x-none">
                <a:sym typeface="Poppins" charset="0"/>
              </a:rPr>
              <a:t>Fourth level</a:t>
            </a:r>
          </a:p>
          <a:p>
            <a:pPr lvl="4"/>
            <a:r>
              <a:rPr lang="x-none" altLang="x-none">
                <a:sym typeface="Poppin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51322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</p:sldLayoutIdLst>
  <p:transition/>
  <p:txStyles>
    <p:titleStyle>
      <a:lvl1pPr algn="l" defTabSz="412740" rtl="0" eaLnBrk="0" fontAlgn="base" hangingPunct="0">
        <a:spcBef>
          <a:spcPct val="0"/>
        </a:spcBef>
        <a:spcAft>
          <a:spcPct val="0"/>
        </a:spcAft>
        <a:defRPr sz="5000" b="1" kern="1200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1pPr>
      <a:lvl2pPr algn="l" defTabSz="412740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2pPr>
      <a:lvl3pPr algn="l" defTabSz="412740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3pPr>
      <a:lvl4pPr algn="l" defTabSz="412740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4pPr>
      <a:lvl5pPr algn="l" defTabSz="412740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5pPr>
      <a:lvl6pPr marL="228594" algn="l" defTabSz="412740" rtl="0" fontAlgn="base" hangingPunct="0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6pPr>
      <a:lvl7pPr marL="457189" algn="l" defTabSz="412740" rtl="0" fontAlgn="base" hangingPunct="0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7pPr>
      <a:lvl8pPr marL="685783" algn="l" defTabSz="412740" rtl="0" fontAlgn="base" hangingPunct="0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8pPr>
      <a:lvl9pPr marL="914377" algn="l" defTabSz="412740" rtl="0" fontAlgn="base" hangingPunct="0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9pPr>
    </p:titleStyle>
    <p:bodyStyle>
      <a:lvl1pPr algn="l" defTabSz="41274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1100" kern="1200">
          <a:solidFill>
            <a:srgbClr val="9B9A9C"/>
          </a:solidFill>
          <a:latin typeface="Open Sans" charset="0"/>
          <a:ea typeface="Open Sans" charset="0"/>
          <a:cs typeface="Open Sans" charset="0"/>
          <a:sym typeface="Poppins" charset="0"/>
        </a:defRPr>
      </a:lvl1pPr>
      <a:lvl2pPr indent="114297" algn="l" defTabSz="41274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1100" kern="1200">
          <a:solidFill>
            <a:srgbClr val="9B9A9C"/>
          </a:solidFill>
          <a:latin typeface="Open Sans" charset="0"/>
          <a:ea typeface="Open Sans" charset="0"/>
          <a:cs typeface="Open Sans" charset="0"/>
          <a:sym typeface="Poppins" charset="0"/>
        </a:defRPr>
      </a:lvl2pPr>
      <a:lvl3pPr indent="228594" algn="l" defTabSz="41274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1100" kern="1200">
          <a:solidFill>
            <a:srgbClr val="9B9A9C"/>
          </a:solidFill>
          <a:latin typeface="Open Sans" charset="0"/>
          <a:ea typeface="Open Sans" charset="0"/>
          <a:cs typeface="Open Sans" charset="0"/>
          <a:sym typeface="Poppins" charset="0"/>
        </a:defRPr>
      </a:lvl3pPr>
      <a:lvl4pPr indent="342891" algn="l" defTabSz="41274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1100" kern="1200">
          <a:solidFill>
            <a:srgbClr val="9B9A9C"/>
          </a:solidFill>
          <a:latin typeface="Open Sans" charset="0"/>
          <a:ea typeface="Open Sans" charset="0"/>
          <a:cs typeface="Open Sans" charset="0"/>
          <a:sym typeface="Poppins" charset="0"/>
        </a:defRPr>
      </a:lvl4pPr>
      <a:lvl5pPr indent="457189" algn="l" defTabSz="41274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1100" kern="1200">
          <a:solidFill>
            <a:srgbClr val="9B9A9C"/>
          </a:solidFill>
          <a:latin typeface="Open Sans" charset="0"/>
          <a:ea typeface="Open Sans" charset="0"/>
          <a:cs typeface="Open Sans" charset="0"/>
          <a:sym typeface="Poppins" charset="0"/>
        </a:defRPr>
      </a:lvl5pPr>
      <a:lvl6pPr marL="1257269" indent="-114297" algn="l" defTabSz="457189" rtl="0" eaLnBrk="1" latinLnBrk="0" hangingPunct="1">
        <a:lnSpc>
          <a:spcPct val="90000"/>
        </a:lnSpc>
        <a:spcBef>
          <a:spcPts val="251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lnSpc>
          <a:spcPct val="90000"/>
        </a:lnSpc>
        <a:spcBef>
          <a:spcPts val="251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lnSpc>
          <a:spcPct val="90000"/>
        </a:lnSpc>
        <a:spcBef>
          <a:spcPts val="251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lnSpc>
          <a:spcPct val="90000"/>
        </a:lnSpc>
        <a:spcBef>
          <a:spcPts val="251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591" y="0"/>
            <a:ext cx="10223868" cy="9007146"/>
          </a:xfrm>
          <a:prstGeom prst="rect">
            <a:avLst/>
          </a:prstGeom>
          <a:noFill/>
        </p:spPr>
        <p:txBody>
          <a:bodyPr wrap="square" lIns="121157" tIns="60579" rIns="121157" bIns="6057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200" b="0" i="0" u="none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80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跟進追蹤、堅持到底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7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254000" y="304801"/>
            <a:ext cx="109093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40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根據你今天所得到的資訊，你如何評估自己？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x-none" sz="40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對試用產品、下載Shop</a:t>
            </a:r>
            <a:r>
              <a:rPr lang="en-US" sz="40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x-none" sz="40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uddy有興趣 </a:t>
            </a:r>
            <a:endParaRPr lang="en-US" sz="4000" b="1" i="0" u="none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x-none" sz="40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（舉例 — 電話上）</a:t>
            </a:r>
          </a:p>
          <a:p>
            <a:pPr lvl="0">
              <a:spcBef>
                <a:spcPct val="50000"/>
              </a:spcBef>
              <a:defRPr/>
            </a:pPr>
            <a:r>
              <a:rPr lang="x-none" sz="40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回答：好極了！你對哪些產品有興趣？ </a:t>
            </a:r>
            <a:endParaRPr lang="en-US" sz="4000" b="1" i="0" u="none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ct val="50000"/>
              </a:spcBef>
              <a:defRPr/>
            </a:pPr>
            <a:r>
              <a:rPr lang="x-none" sz="40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 </a:t>
            </a:r>
            <a:r>
              <a:rPr lang="zh-TW" altLang="en-US" sz="4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全新生活</a:t>
            </a:r>
            <a:r>
              <a:rPr lang="zh-TW" altLang="en-US" sz="4000" b="1" baseline="30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™</a:t>
            </a:r>
            <a:r>
              <a:rPr lang="zh-TW" altLang="en-US" sz="4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非洲芒果輕孅茶飲</a:t>
            </a:r>
            <a:r>
              <a:rPr lang="x-none" sz="40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愛尚它</a:t>
            </a:r>
            <a:r>
              <a:rPr lang="en-US" altLang="zh-TW" sz="4000" b="1" baseline="30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4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葡萄籽、松樹皮、紅酒萃取精華</a:t>
            </a:r>
            <a:r>
              <a:rPr lang="zh-TW" altLang="en-US" sz="4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粉末</a:t>
            </a:r>
            <a:r>
              <a:rPr lang="en-US" altLang="zh-TW" sz="4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愛尚它</a:t>
            </a:r>
            <a:r>
              <a:rPr lang="en-US" altLang="zh-TW" sz="4000" b="1" baseline="30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4000" b="1" baseline="30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左旋色胺酸粉末</a:t>
            </a:r>
            <a:endParaRPr lang="x-none" sz="4000" b="1" i="0" u="none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526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482600" y="152401"/>
            <a:ext cx="10579099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40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根據你今天所得到的資訊，你如何評估自己？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x-none" sz="24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對試用產品和下載Shopbuddy有興趣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x-none" sz="40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有興趣但有點困惑 — 如何獲得更多資訊？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40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回答：你對哪些資訊有興趣？ — 產品、事業、公司、如何賺錢？（門票）</a:t>
            </a:r>
          </a:p>
        </p:txBody>
      </p:sp>
    </p:spTree>
    <p:extLst>
      <p:ext uri="{BB962C8B-B14F-4D97-AF65-F5344CB8AC3E}">
        <p14:creationId xmlns:p14="http://schemas.microsoft.com/office/powerpoint/2010/main" val="81197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495300" y="304801"/>
            <a:ext cx="10579099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40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根據你今天所得到的資訊，你如何評估自己？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x-none" sz="24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對試用產品、下載Shopbuddy有興趣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x-none" sz="24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有興趣但有點困惑 — 我該如何獲得更多資訊？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x-none" sz="40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我了解得夠多了 — 我已經準備好展開事業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36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回答：好極了！我就知道你很聰明！（哈哈） 我們來約個時間登記你的事業，我會用電子郵件寄給你所有事業起步所需的資訊</a:t>
            </a:r>
          </a:p>
        </p:txBody>
      </p:sp>
    </p:spTree>
    <p:extLst>
      <p:ext uri="{BB962C8B-B14F-4D97-AF65-F5344CB8AC3E}">
        <p14:creationId xmlns:p14="http://schemas.microsoft.com/office/powerpoint/2010/main" val="36324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99874" y="983676"/>
            <a:ext cx="48013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6000" b="1" i="0" u="none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安排跟進會面</a:t>
            </a:r>
          </a:p>
        </p:txBody>
      </p:sp>
      <p:sp>
        <p:nvSpPr>
          <p:cNvPr id="3" name="Rectangle 2"/>
          <p:cNvSpPr/>
          <p:nvPr/>
        </p:nvSpPr>
        <p:spPr>
          <a:xfrm>
            <a:off x="616628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如果約好跟進會面，這個會談便是成功的</a:t>
            </a:r>
            <a:endParaRPr lang="en-US" sz="2800" b="1" i="0" u="none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跟進追蹤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已成功預約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4311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在日程允許的情況下預約下一步行動 </a:t>
            </a:r>
          </a:p>
        </p:txBody>
      </p:sp>
      <p:sp>
        <p:nvSpPr>
          <p:cNvPr id="5" name="Rectangle 4"/>
          <p:cNvSpPr/>
          <p:nvPr/>
        </p:nvSpPr>
        <p:spPr>
          <a:xfrm>
            <a:off x="5051994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安排跟進會面，回答問題或開始建立事業</a:t>
            </a:r>
          </a:p>
        </p:txBody>
      </p:sp>
      <p:sp>
        <p:nvSpPr>
          <p:cNvPr id="6" name="Rectangle 5"/>
          <p:cNvSpPr/>
          <p:nvPr/>
        </p:nvSpPr>
        <p:spPr>
          <a:xfrm>
            <a:off x="7269677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持續跟進追蹤，直到對方開展事業或他明確向你表示對此沒有興趣</a:t>
            </a:r>
          </a:p>
        </p:txBody>
      </p:sp>
      <p:sp>
        <p:nvSpPr>
          <p:cNvPr id="7" name="Rectangle 6"/>
          <p:cNvSpPr/>
          <p:nvPr/>
        </p:nvSpPr>
        <p:spPr>
          <a:xfrm>
            <a:off x="9487359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急迫感很重要，盡可能將跟進會面安排在48到72小時之內</a:t>
            </a:r>
          </a:p>
        </p:txBody>
      </p:sp>
    </p:spTree>
    <p:extLst>
      <p:ext uri="{BB962C8B-B14F-4D97-AF65-F5344CB8AC3E}">
        <p14:creationId xmlns:p14="http://schemas.microsoft.com/office/powerpoint/2010/main" val="56178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37568" y="2464407"/>
            <a:ext cx="4852610" cy="628418"/>
            <a:chOff x="778579" y="2894711"/>
            <a:chExt cx="4852610" cy="628418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490383" y="3523129"/>
              <a:ext cx="3429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778579" y="2894711"/>
              <a:ext cx="485261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x-none" sz="2800" b="1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如果此會面的目的是回答問題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78427" y="3391176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回答問題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8427" y="4097420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讓對方介紹他的朋友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8427" y="4803954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銷售產品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8427" y="5510161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銷售門票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983862" y="2464407"/>
            <a:ext cx="6288901" cy="628418"/>
            <a:chOff x="5906407" y="2894711"/>
            <a:chExt cx="6288901" cy="62841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336357" y="3523129"/>
              <a:ext cx="3429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5906407" y="2894711"/>
              <a:ext cx="628890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x-none" sz="2800" b="1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如果此會面的目的是推動對方開展事業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743050" y="3378750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銷售門票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43050" y="4084994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約好登記的日期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43050" y="4791532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幫助前10名合格的潛在人選</a:t>
            </a:r>
            <a:r>
              <a:rPr lang="x-none" sz="2800" b="1" i="1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19" name="Rectangle 1"/>
          <p:cNvSpPr/>
          <p:nvPr/>
        </p:nvSpPr>
        <p:spPr>
          <a:xfrm>
            <a:off x="3695527" y="859208"/>
            <a:ext cx="48013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6000" b="1" i="0" u="none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安排跟進會面</a:t>
            </a:r>
          </a:p>
        </p:txBody>
      </p:sp>
    </p:spTree>
    <p:extLst>
      <p:ext uri="{BB962C8B-B14F-4D97-AF65-F5344CB8AC3E}">
        <p14:creationId xmlns:p14="http://schemas.microsoft.com/office/powerpoint/2010/main" val="49107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6981" y="-1"/>
            <a:ext cx="5880919" cy="685800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7000">
                <a:schemeClr val="tx1"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1008" y="951077"/>
            <a:ext cx="22621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5400" b="1" i="0" u="none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下一步</a:t>
            </a:r>
          </a:p>
        </p:txBody>
      </p:sp>
      <p:sp>
        <p:nvSpPr>
          <p:cNvPr id="5" name="Rectangle 4"/>
          <p:cNvSpPr/>
          <p:nvPr/>
        </p:nvSpPr>
        <p:spPr>
          <a:xfrm>
            <a:off x="373290" y="2032000"/>
            <a:ext cx="5378581" cy="6613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一對一或二對一會談</a:t>
            </a:r>
          </a:p>
        </p:txBody>
      </p:sp>
      <p:sp>
        <p:nvSpPr>
          <p:cNvPr id="6" name="Rectangle 5"/>
          <p:cNvSpPr/>
          <p:nvPr/>
        </p:nvSpPr>
        <p:spPr>
          <a:xfrm>
            <a:off x="373290" y="2831584"/>
            <a:ext cx="5378581" cy="6613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家庭事業説明會</a:t>
            </a:r>
          </a:p>
        </p:txBody>
      </p:sp>
      <p:sp>
        <p:nvSpPr>
          <p:cNvPr id="7" name="Rectangle 6"/>
          <p:cNvSpPr/>
          <p:nvPr/>
        </p:nvSpPr>
        <p:spPr>
          <a:xfrm>
            <a:off x="373290" y="3631168"/>
            <a:ext cx="5378581" cy="6613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線上會談（join.me、Skype）</a:t>
            </a:r>
          </a:p>
        </p:txBody>
      </p:sp>
      <p:sp>
        <p:nvSpPr>
          <p:cNvPr id="8" name="Rectangle 7"/>
          <p:cNvSpPr/>
          <p:nvPr/>
        </p:nvSpPr>
        <p:spPr>
          <a:xfrm>
            <a:off x="373290" y="4430752"/>
            <a:ext cx="5378581" cy="6613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sz="2800" b="1" i="0" u="none" baseline="300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事業説明會</a:t>
            </a:r>
          </a:p>
        </p:txBody>
      </p:sp>
      <p:sp>
        <p:nvSpPr>
          <p:cNvPr id="9" name="Rectangle 8"/>
          <p:cNvSpPr/>
          <p:nvPr/>
        </p:nvSpPr>
        <p:spPr>
          <a:xfrm>
            <a:off x="373290" y="5230336"/>
            <a:ext cx="5378581" cy="10229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邀約參加活動／銷售門票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（近期將要舉辦的會議或訓練）</a:t>
            </a:r>
          </a:p>
        </p:txBody>
      </p:sp>
    </p:spTree>
    <p:extLst>
      <p:ext uri="{BB962C8B-B14F-4D97-AF65-F5344CB8AC3E}">
        <p14:creationId xmlns:p14="http://schemas.microsoft.com/office/powerpoint/2010/main" val="18191215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41532" y="3199852"/>
            <a:ext cx="6858001" cy="4583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" y="0"/>
            <a:ext cx="5540189" cy="6858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" y="2206207"/>
            <a:ext cx="5540188" cy="465182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7000">
                <a:schemeClr val="tx1"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3" y="4698634"/>
            <a:ext cx="5540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36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在每次會面之前該做什麼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967908" y="763121"/>
            <a:ext cx="5771808" cy="968188"/>
            <a:chOff x="6158752" y="763121"/>
            <a:chExt cx="5771808" cy="968188"/>
          </a:xfrm>
        </p:grpSpPr>
        <p:sp>
          <p:nvSpPr>
            <p:cNvPr id="4" name="Rectangle 3"/>
            <p:cNvSpPr/>
            <p:nvPr/>
          </p:nvSpPr>
          <p:spPr>
            <a:xfrm>
              <a:off x="6158752" y="763121"/>
              <a:ext cx="5771808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x-none" sz="2400" b="1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確定下一次會面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6365579" y="1018615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6447129" y="1155930"/>
              <a:ext cx="287072" cy="205326"/>
            </a:xfrm>
            <a:custGeom>
              <a:avLst/>
              <a:gdLst>
                <a:gd name="T0" fmla="*/ 3104 w 3427"/>
                <a:gd name="T1" fmla="*/ 0 h 2477"/>
                <a:gd name="T2" fmla="*/ 3184 w 3427"/>
                <a:gd name="T3" fmla="*/ 14 h 2477"/>
                <a:gd name="T4" fmla="*/ 3259 w 3427"/>
                <a:gd name="T5" fmla="*/ 47 h 2477"/>
                <a:gd name="T6" fmla="*/ 3327 w 3427"/>
                <a:gd name="T7" fmla="*/ 99 h 2477"/>
                <a:gd name="T8" fmla="*/ 3380 w 3427"/>
                <a:gd name="T9" fmla="*/ 166 h 2477"/>
                <a:gd name="T10" fmla="*/ 3412 w 3427"/>
                <a:gd name="T11" fmla="*/ 241 h 2477"/>
                <a:gd name="T12" fmla="*/ 3427 w 3427"/>
                <a:gd name="T13" fmla="*/ 320 h 2477"/>
                <a:gd name="T14" fmla="*/ 3421 w 3427"/>
                <a:gd name="T15" fmla="*/ 401 h 2477"/>
                <a:gd name="T16" fmla="*/ 3398 w 3427"/>
                <a:gd name="T17" fmla="*/ 478 h 2477"/>
                <a:gd name="T18" fmla="*/ 3356 w 3427"/>
                <a:gd name="T19" fmla="*/ 550 h 2477"/>
                <a:gd name="T20" fmla="*/ 1519 w 3427"/>
                <a:gd name="T21" fmla="*/ 2379 h 2477"/>
                <a:gd name="T22" fmla="*/ 1452 w 3427"/>
                <a:gd name="T23" fmla="*/ 2431 h 2477"/>
                <a:gd name="T24" fmla="*/ 1376 w 3427"/>
                <a:gd name="T25" fmla="*/ 2464 h 2477"/>
                <a:gd name="T26" fmla="*/ 1296 w 3427"/>
                <a:gd name="T27" fmla="*/ 2477 h 2477"/>
                <a:gd name="T28" fmla="*/ 1215 w 3427"/>
                <a:gd name="T29" fmla="*/ 2473 h 2477"/>
                <a:gd name="T30" fmla="*/ 1137 w 3427"/>
                <a:gd name="T31" fmla="*/ 2449 h 2477"/>
                <a:gd name="T32" fmla="*/ 1065 w 3427"/>
                <a:gd name="T33" fmla="*/ 2407 h 2477"/>
                <a:gd name="T34" fmla="*/ 100 w 3427"/>
                <a:gd name="T35" fmla="*/ 1451 h 2477"/>
                <a:gd name="T36" fmla="*/ 47 w 3427"/>
                <a:gd name="T37" fmla="*/ 1385 h 2477"/>
                <a:gd name="T38" fmla="*/ 14 w 3427"/>
                <a:gd name="T39" fmla="*/ 1310 h 2477"/>
                <a:gd name="T40" fmla="*/ 0 w 3427"/>
                <a:gd name="T41" fmla="*/ 1229 h 2477"/>
                <a:gd name="T42" fmla="*/ 4 w 3427"/>
                <a:gd name="T43" fmla="*/ 1149 h 2477"/>
                <a:gd name="T44" fmla="*/ 28 w 3427"/>
                <a:gd name="T45" fmla="*/ 1072 h 2477"/>
                <a:gd name="T46" fmla="*/ 71 w 3427"/>
                <a:gd name="T47" fmla="*/ 1000 h 2477"/>
                <a:gd name="T48" fmla="*/ 132 w 3427"/>
                <a:gd name="T49" fmla="*/ 940 h 2477"/>
                <a:gd name="T50" fmla="*/ 203 w 3427"/>
                <a:gd name="T51" fmla="*/ 897 h 2477"/>
                <a:gd name="T52" fmla="*/ 282 w 3427"/>
                <a:gd name="T53" fmla="*/ 874 h 2477"/>
                <a:gd name="T54" fmla="*/ 362 w 3427"/>
                <a:gd name="T55" fmla="*/ 869 h 2477"/>
                <a:gd name="T56" fmla="*/ 442 w 3427"/>
                <a:gd name="T57" fmla="*/ 884 h 2477"/>
                <a:gd name="T58" fmla="*/ 517 w 3427"/>
                <a:gd name="T59" fmla="*/ 916 h 2477"/>
                <a:gd name="T60" fmla="*/ 584 w 3427"/>
                <a:gd name="T61" fmla="*/ 968 h 2477"/>
                <a:gd name="T62" fmla="*/ 2841 w 3427"/>
                <a:gd name="T63" fmla="*/ 99 h 2477"/>
                <a:gd name="T64" fmla="*/ 2908 w 3427"/>
                <a:gd name="T65" fmla="*/ 47 h 2477"/>
                <a:gd name="T66" fmla="*/ 2984 w 3427"/>
                <a:gd name="T67" fmla="*/ 14 h 2477"/>
                <a:gd name="T68" fmla="*/ 3064 w 3427"/>
                <a:gd name="T69" fmla="*/ 0 h 2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27" h="2477">
                  <a:moveTo>
                    <a:pt x="3064" y="0"/>
                  </a:moveTo>
                  <a:lnTo>
                    <a:pt x="3104" y="0"/>
                  </a:lnTo>
                  <a:lnTo>
                    <a:pt x="3145" y="4"/>
                  </a:lnTo>
                  <a:lnTo>
                    <a:pt x="3184" y="14"/>
                  </a:lnTo>
                  <a:lnTo>
                    <a:pt x="3223" y="28"/>
                  </a:lnTo>
                  <a:lnTo>
                    <a:pt x="3259" y="47"/>
                  </a:lnTo>
                  <a:lnTo>
                    <a:pt x="3295" y="71"/>
                  </a:lnTo>
                  <a:lnTo>
                    <a:pt x="3327" y="99"/>
                  </a:lnTo>
                  <a:lnTo>
                    <a:pt x="3356" y="131"/>
                  </a:lnTo>
                  <a:lnTo>
                    <a:pt x="3380" y="166"/>
                  </a:lnTo>
                  <a:lnTo>
                    <a:pt x="3398" y="202"/>
                  </a:lnTo>
                  <a:lnTo>
                    <a:pt x="3412" y="241"/>
                  </a:lnTo>
                  <a:lnTo>
                    <a:pt x="3421" y="280"/>
                  </a:lnTo>
                  <a:lnTo>
                    <a:pt x="3427" y="320"/>
                  </a:lnTo>
                  <a:lnTo>
                    <a:pt x="3427" y="360"/>
                  </a:lnTo>
                  <a:lnTo>
                    <a:pt x="3421" y="401"/>
                  </a:lnTo>
                  <a:lnTo>
                    <a:pt x="3412" y="439"/>
                  </a:lnTo>
                  <a:lnTo>
                    <a:pt x="3398" y="478"/>
                  </a:lnTo>
                  <a:lnTo>
                    <a:pt x="3380" y="514"/>
                  </a:lnTo>
                  <a:lnTo>
                    <a:pt x="3356" y="550"/>
                  </a:lnTo>
                  <a:lnTo>
                    <a:pt x="3327" y="581"/>
                  </a:lnTo>
                  <a:lnTo>
                    <a:pt x="1519" y="2379"/>
                  </a:lnTo>
                  <a:lnTo>
                    <a:pt x="1486" y="2407"/>
                  </a:lnTo>
                  <a:lnTo>
                    <a:pt x="1452" y="2431"/>
                  </a:lnTo>
                  <a:lnTo>
                    <a:pt x="1414" y="2449"/>
                  </a:lnTo>
                  <a:lnTo>
                    <a:pt x="1376" y="2464"/>
                  </a:lnTo>
                  <a:lnTo>
                    <a:pt x="1336" y="2473"/>
                  </a:lnTo>
                  <a:lnTo>
                    <a:pt x="1296" y="2477"/>
                  </a:lnTo>
                  <a:lnTo>
                    <a:pt x="1256" y="2477"/>
                  </a:lnTo>
                  <a:lnTo>
                    <a:pt x="1215" y="2473"/>
                  </a:lnTo>
                  <a:lnTo>
                    <a:pt x="1175" y="2464"/>
                  </a:lnTo>
                  <a:lnTo>
                    <a:pt x="1137" y="2449"/>
                  </a:lnTo>
                  <a:lnTo>
                    <a:pt x="1100" y="2431"/>
                  </a:lnTo>
                  <a:lnTo>
                    <a:pt x="1065" y="2407"/>
                  </a:lnTo>
                  <a:lnTo>
                    <a:pt x="1033" y="2379"/>
                  </a:lnTo>
                  <a:lnTo>
                    <a:pt x="100" y="1451"/>
                  </a:lnTo>
                  <a:lnTo>
                    <a:pt x="71" y="1419"/>
                  </a:lnTo>
                  <a:lnTo>
                    <a:pt x="47" y="1385"/>
                  </a:lnTo>
                  <a:lnTo>
                    <a:pt x="28" y="1347"/>
                  </a:lnTo>
                  <a:lnTo>
                    <a:pt x="14" y="1310"/>
                  </a:lnTo>
                  <a:lnTo>
                    <a:pt x="4" y="1269"/>
                  </a:lnTo>
                  <a:lnTo>
                    <a:pt x="0" y="1229"/>
                  </a:lnTo>
                  <a:lnTo>
                    <a:pt x="0" y="1190"/>
                  </a:lnTo>
                  <a:lnTo>
                    <a:pt x="4" y="1149"/>
                  </a:lnTo>
                  <a:lnTo>
                    <a:pt x="14" y="1110"/>
                  </a:lnTo>
                  <a:lnTo>
                    <a:pt x="28" y="1072"/>
                  </a:lnTo>
                  <a:lnTo>
                    <a:pt x="47" y="1035"/>
                  </a:lnTo>
                  <a:lnTo>
                    <a:pt x="71" y="1000"/>
                  </a:lnTo>
                  <a:lnTo>
                    <a:pt x="100" y="968"/>
                  </a:lnTo>
                  <a:lnTo>
                    <a:pt x="132" y="940"/>
                  </a:lnTo>
                  <a:lnTo>
                    <a:pt x="167" y="916"/>
                  </a:lnTo>
                  <a:lnTo>
                    <a:pt x="203" y="897"/>
                  </a:lnTo>
                  <a:lnTo>
                    <a:pt x="242" y="884"/>
                  </a:lnTo>
                  <a:lnTo>
                    <a:pt x="282" y="874"/>
                  </a:lnTo>
                  <a:lnTo>
                    <a:pt x="322" y="869"/>
                  </a:lnTo>
                  <a:lnTo>
                    <a:pt x="362" y="869"/>
                  </a:lnTo>
                  <a:lnTo>
                    <a:pt x="402" y="874"/>
                  </a:lnTo>
                  <a:lnTo>
                    <a:pt x="442" y="884"/>
                  </a:lnTo>
                  <a:lnTo>
                    <a:pt x="481" y="897"/>
                  </a:lnTo>
                  <a:lnTo>
                    <a:pt x="517" y="916"/>
                  </a:lnTo>
                  <a:lnTo>
                    <a:pt x="552" y="940"/>
                  </a:lnTo>
                  <a:lnTo>
                    <a:pt x="584" y="968"/>
                  </a:lnTo>
                  <a:lnTo>
                    <a:pt x="1276" y="1655"/>
                  </a:lnTo>
                  <a:lnTo>
                    <a:pt x="2841" y="99"/>
                  </a:lnTo>
                  <a:lnTo>
                    <a:pt x="2874" y="71"/>
                  </a:lnTo>
                  <a:lnTo>
                    <a:pt x="2908" y="47"/>
                  </a:lnTo>
                  <a:lnTo>
                    <a:pt x="2946" y="28"/>
                  </a:lnTo>
                  <a:lnTo>
                    <a:pt x="2984" y="14"/>
                  </a:lnTo>
                  <a:lnTo>
                    <a:pt x="3024" y="4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967726" y="1852333"/>
            <a:ext cx="5771990" cy="968188"/>
            <a:chOff x="6158753" y="1852333"/>
            <a:chExt cx="5771990" cy="968188"/>
          </a:xfrm>
        </p:grpSpPr>
        <p:sp>
          <p:nvSpPr>
            <p:cNvPr id="7" name="Rectangle 6"/>
            <p:cNvSpPr/>
            <p:nvPr/>
          </p:nvSpPr>
          <p:spPr>
            <a:xfrm>
              <a:off x="6158753" y="1852333"/>
              <a:ext cx="5771990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x-none" sz="2400" b="1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發送線上研討會的連結給他們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65579" y="2107827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Freeform 11"/>
            <p:cNvSpPr>
              <a:spLocks noEditPoints="1"/>
            </p:cNvSpPr>
            <p:nvPr/>
          </p:nvSpPr>
          <p:spPr bwMode="auto">
            <a:xfrm>
              <a:off x="6465270" y="2213585"/>
              <a:ext cx="257819" cy="245684"/>
            </a:xfrm>
            <a:custGeom>
              <a:avLst/>
              <a:gdLst>
                <a:gd name="T0" fmla="*/ 1856 w 3571"/>
                <a:gd name="T1" fmla="*/ 1170 h 3598"/>
                <a:gd name="T2" fmla="*/ 2122 w 3571"/>
                <a:gd name="T3" fmla="*/ 1339 h 3598"/>
                <a:gd name="T4" fmla="*/ 2188 w 3571"/>
                <a:gd name="T5" fmla="*/ 1498 h 3598"/>
                <a:gd name="T6" fmla="*/ 2123 w 3571"/>
                <a:gd name="T7" fmla="*/ 1655 h 3598"/>
                <a:gd name="T8" fmla="*/ 1967 w 3571"/>
                <a:gd name="T9" fmla="*/ 1721 h 3598"/>
                <a:gd name="T10" fmla="*/ 1811 w 3571"/>
                <a:gd name="T11" fmla="*/ 1656 h 3598"/>
                <a:gd name="T12" fmla="*/ 1640 w 3571"/>
                <a:gd name="T13" fmla="*/ 1579 h 3598"/>
                <a:gd name="T14" fmla="*/ 1464 w 3571"/>
                <a:gd name="T15" fmla="*/ 1626 h 3598"/>
                <a:gd name="T16" fmla="*/ 1302 w 3571"/>
                <a:gd name="T17" fmla="*/ 1736 h 3598"/>
                <a:gd name="T18" fmla="*/ 530 w 3571"/>
                <a:gd name="T19" fmla="*/ 2506 h 3598"/>
                <a:gd name="T20" fmla="*/ 445 w 3571"/>
                <a:gd name="T21" fmla="*/ 2709 h 3598"/>
                <a:gd name="T22" fmla="*/ 482 w 3571"/>
                <a:gd name="T23" fmla="*/ 2927 h 3598"/>
                <a:gd name="T24" fmla="*/ 632 w 3571"/>
                <a:gd name="T25" fmla="*/ 3093 h 3598"/>
                <a:gd name="T26" fmla="*/ 844 w 3571"/>
                <a:gd name="T27" fmla="*/ 3153 h 3598"/>
                <a:gd name="T28" fmla="*/ 1055 w 3571"/>
                <a:gd name="T29" fmla="*/ 3093 h 3598"/>
                <a:gd name="T30" fmla="*/ 1366 w 3571"/>
                <a:gd name="T31" fmla="*/ 2813 h 3598"/>
                <a:gd name="T32" fmla="*/ 1532 w 3571"/>
                <a:gd name="T33" fmla="*/ 2801 h 3598"/>
                <a:gd name="T34" fmla="*/ 1662 w 3571"/>
                <a:gd name="T35" fmla="*/ 2914 h 3598"/>
                <a:gd name="T36" fmla="*/ 1674 w 3571"/>
                <a:gd name="T37" fmla="*/ 3081 h 3598"/>
                <a:gd name="T38" fmla="*/ 1388 w 3571"/>
                <a:gd name="T39" fmla="*/ 3399 h 3598"/>
                <a:gd name="T40" fmla="*/ 1099 w 3571"/>
                <a:gd name="T41" fmla="*/ 3558 h 3598"/>
                <a:gd name="T42" fmla="*/ 779 w 3571"/>
                <a:gd name="T43" fmla="*/ 3596 h 3598"/>
                <a:gd name="T44" fmla="*/ 466 w 3571"/>
                <a:gd name="T45" fmla="*/ 3509 h 3598"/>
                <a:gd name="T46" fmla="*/ 202 w 3571"/>
                <a:gd name="T47" fmla="*/ 3302 h 3598"/>
                <a:gd name="T48" fmla="*/ 42 w 3571"/>
                <a:gd name="T49" fmla="*/ 3017 h 3598"/>
                <a:gd name="T50" fmla="*/ 3 w 3571"/>
                <a:gd name="T51" fmla="*/ 2687 h 3598"/>
                <a:gd name="T52" fmla="*/ 92 w 3571"/>
                <a:gd name="T53" fmla="*/ 2370 h 3598"/>
                <a:gd name="T54" fmla="*/ 913 w 3571"/>
                <a:gd name="T55" fmla="*/ 1492 h 3598"/>
                <a:gd name="T56" fmla="*/ 1231 w 3571"/>
                <a:gd name="T57" fmla="*/ 1248 h 3598"/>
                <a:gd name="T58" fmla="*/ 1553 w 3571"/>
                <a:gd name="T59" fmla="*/ 1140 h 3598"/>
                <a:gd name="T60" fmla="*/ 2901 w 3571"/>
                <a:gd name="T61" fmla="*/ 24 h 3598"/>
                <a:gd name="T62" fmla="*/ 3209 w 3571"/>
                <a:gd name="T63" fmla="*/ 174 h 3598"/>
                <a:gd name="T64" fmla="*/ 3447 w 3571"/>
                <a:gd name="T65" fmla="*/ 429 h 3598"/>
                <a:gd name="T66" fmla="*/ 3560 w 3571"/>
                <a:gd name="T67" fmla="*/ 737 h 3598"/>
                <a:gd name="T68" fmla="*/ 3547 w 3571"/>
                <a:gd name="T69" fmla="*/ 1068 h 3598"/>
                <a:gd name="T70" fmla="*/ 3411 w 3571"/>
                <a:gd name="T71" fmla="*/ 1366 h 3598"/>
                <a:gd name="T72" fmla="*/ 2481 w 3571"/>
                <a:gd name="T73" fmla="*/ 2296 h 3598"/>
                <a:gd name="T74" fmla="*/ 2145 w 3571"/>
                <a:gd name="T75" fmla="*/ 2477 h 3598"/>
                <a:gd name="T76" fmla="*/ 1828 w 3571"/>
                <a:gd name="T77" fmla="*/ 2496 h 3598"/>
                <a:gd name="T78" fmla="*/ 1551 w 3571"/>
                <a:gd name="T79" fmla="*/ 2372 h 3598"/>
                <a:gd name="T80" fmla="*/ 1394 w 3571"/>
                <a:gd name="T81" fmla="*/ 2194 h 3598"/>
                <a:gd name="T82" fmla="*/ 1406 w 3571"/>
                <a:gd name="T83" fmla="*/ 2027 h 3598"/>
                <a:gd name="T84" fmla="*/ 1537 w 3571"/>
                <a:gd name="T85" fmla="*/ 1914 h 3598"/>
                <a:gd name="T86" fmla="*/ 1703 w 3571"/>
                <a:gd name="T87" fmla="*/ 1926 h 3598"/>
                <a:gd name="T88" fmla="*/ 1794 w 3571"/>
                <a:gd name="T89" fmla="*/ 1999 h 3598"/>
                <a:gd name="T90" fmla="*/ 1878 w 3571"/>
                <a:gd name="T91" fmla="*/ 2049 h 3598"/>
                <a:gd name="T92" fmla="*/ 2002 w 3571"/>
                <a:gd name="T93" fmla="*/ 2054 h 3598"/>
                <a:gd name="T94" fmla="*/ 2173 w 3571"/>
                <a:gd name="T95" fmla="*/ 1973 h 3598"/>
                <a:gd name="T96" fmla="*/ 3041 w 3571"/>
                <a:gd name="T97" fmla="*/ 1118 h 3598"/>
                <a:gd name="T98" fmla="*/ 3126 w 3571"/>
                <a:gd name="T99" fmla="*/ 915 h 3598"/>
                <a:gd name="T100" fmla="*/ 3089 w 3571"/>
                <a:gd name="T101" fmla="*/ 697 h 3598"/>
                <a:gd name="T102" fmla="*/ 2947 w 3571"/>
                <a:gd name="T103" fmla="*/ 533 h 3598"/>
                <a:gd name="T104" fmla="*/ 2759 w 3571"/>
                <a:gd name="T105" fmla="*/ 451 h 3598"/>
                <a:gd name="T106" fmla="*/ 2561 w 3571"/>
                <a:gd name="T107" fmla="*/ 487 h 3598"/>
                <a:gd name="T108" fmla="*/ 2205 w 3571"/>
                <a:gd name="T109" fmla="*/ 811 h 3598"/>
                <a:gd name="T110" fmla="*/ 2039 w 3571"/>
                <a:gd name="T111" fmla="*/ 823 h 3598"/>
                <a:gd name="T112" fmla="*/ 1909 w 3571"/>
                <a:gd name="T113" fmla="*/ 710 h 3598"/>
                <a:gd name="T114" fmla="*/ 1896 w 3571"/>
                <a:gd name="T115" fmla="*/ 543 h 3598"/>
                <a:gd name="T116" fmla="*/ 2228 w 3571"/>
                <a:gd name="T117" fmla="*/ 180 h 3598"/>
                <a:gd name="T118" fmla="*/ 2518 w 3571"/>
                <a:gd name="T119" fmla="*/ 26 h 3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71" h="3598">
                  <a:moveTo>
                    <a:pt x="1615" y="1135"/>
                  </a:moveTo>
                  <a:lnTo>
                    <a:pt x="1677" y="1135"/>
                  </a:lnTo>
                  <a:lnTo>
                    <a:pt x="1737" y="1141"/>
                  </a:lnTo>
                  <a:lnTo>
                    <a:pt x="1798" y="1153"/>
                  </a:lnTo>
                  <a:lnTo>
                    <a:pt x="1856" y="1170"/>
                  </a:lnTo>
                  <a:lnTo>
                    <a:pt x="1913" y="1193"/>
                  </a:lnTo>
                  <a:lnTo>
                    <a:pt x="1968" y="1221"/>
                  </a:lnTo>
                  <a:lnTo>
                    <a:pt x="2022" y="1255"/>
                  </a:lnTo>
                  <a:lnTo>
                    <a:pt x="2073" y="1295"/>
                  </a:lnTo>
                  <a:lnTo>
                    <a:pt x="2122" y="1339"/>
                  </a:lnTo>
                  <a:lnTo>
                    <a:pt x="2146" y="1367"/>
                  </a:lnTo>
                  <a:lnTo>
                    <a:pt x="2163" y="1398"/>
                  </a:lnTo>
                  <a:lnTo>
                    <a:pt x="2177" y="1430"/>
                  </a:lnTo>
                  <a:lnTo>
                    <a:pt x="2184" y="1463"/>
                  </a:lnTo>
                  <a:lnTo>
                    <a:pt x="2188" y="1498"/>
                  </a:lnTo>
                  <a:lnTo>
                    <a:pt x="2185" y="1532"/>
                  </a:lnTo>
                  <a:lnTo>
                    <a:pt x="2178" y="1565"/>
                  </a:lnTo>
                  <a:lnTo>
                    <a:pt x="2165" y="1597"/>
                  </a:lnTo>
                  <a:lnTo>
                    <a:pt x="2147" y="1627"/>
                  </a:lnTo>
                  <a:lnTo>
                    <a:pt x="2123" y="1655"/>
                  </a:lnTo>
                  <a:lnTo>
                    <a:pt x="2096" y="1679"/>
                  </a:lnTo>
                  <a:lnTo>
                    <a:pt x="2066" y="1697"/>
                  </a:lnTo>
                  <a:lnTo>
                    <a:pt x="2034" y="1710"/>
                  </a:lnTo>
                  <a:lnTo>
                    <a:pt x="2001" y="1718"/>
                  </a:lnTo>
                  <a:lnTo>
                    <a:pt x="1967" y="1721"/>
                  </a:lnTo>
                  <a:lnTo>
                    <a:pt x="1933" y="1718"/>
                  </a:lnTo>
                  <a:lnTo>
                    <a:pt x="1900" y="1711"/>
                  </a:lnTo>
                  <a:lnTo>
                    <a:pt x="1868" y="1698"/>
                  </a:lnTo>
                  <a:lnTo>
                    <a:pt x="1838" y="1679"/>
                  </a:lnTo>
                  <a:lnTo>
                    <a:pt x="1811" y="1656"/>
                  </a:lnTo>
                  <a:lnTo>
                    <a:pt x="1778" y="1628"/>
                  </a:lnTo>
                  <a:lnTo>
                    <a:pt x="1745" y="1607"/>
                  </a:lnTo>
                  <a:lnTo>
                    <a:pt x="1711" y="1593"/>
                  </a:lnTo>
                  <a:lnTo>
                    <a:pt x="1676" y="1583"/>
                  </a:lnTo>
                  <a:lnTo>
                    <a:pt x="1640" y="1579"/>
                  </a:lnTo>
                  <a:lnTo>
                    <a:pt x="1605" y="1581"/>
                  </a:lnTo>
                  <a:lnTo>
                    <a:pt x="1569" y="1586"/>
                  </a:lnTo>
                  <a:lnTo>
                    <a:pt x="1534" y="1596"/>
                  </a:lnTo>
                  <a:lnTo>
                    <a:pt x="1498" y="1609"/>
                  </a:lnTo>
                  <a:lnTo>
                    <a:pt x="1464" y="1626"/>
                  </a:lnTo>
                  <a:lnTo>
                    <a:pt x="1428" y="1645"/>
                  </a:lnTo>
                  <a:lnTo>
                    <a:pt x="1395" y="1666"/>
                  </a:lnTo>
                  <a:lnTo>
                    <a:pt x="1364" y="1688"/>
                  </a:lnTo>
                  <a:lnTo>
                    <a:pt x="1332" y="1711"/>
                  </a:lnTo>
                  <a:lnTo>
                    <a:pt x="1302" y="1736"/>
                  </a:lnTo>
                  <a:lnTo>
                    <a:pt x="1275" y="1760"/>
                  </a:lnTo>
                  <a:lnTo>
                    <a:pt x="1248" y="1784"/>
                  </a:lnTo>
                  <a:lnTo>
                    <a:pt x="1224" y="1808"/>
                  </a:lnTo>
                  <a:lnTo>
                    <a:pt x="559" y="2473"/>
                  </a:lnTo>
                  <a:lnTo>
                    <a:pt x="530" y="2506"/>
                  </a:lnTo>
                  <a:lnTo>
                    <a:pt x="503" y="2543"/>
                  </a:lnTo>
                  <a:lnTo>
                    <a:pt x="482" y="2582"/>
                  </a:lnTo>
                  <a:lnTo>
                    <a:pt x="465" y="2622"/>
                  </a:lnTo>
                  <a:lnTo>
                    <a:pt x="453" y="2665"/>
                  </a:lnTo>
                  <a:lnTo>
                    <a:pt x="445" y="2709"/>
                  </a:lnTo>
                  <a:lnTo>
                    <a:pt x="443" y="2754"/>
                  </a:lnTo>
                  <a:lnTo>
                    <a:pt x="445" y="2800"/>
                  </a:lnTo>
                  <a:lnTo>
                    <a:pt x="453" y="2843"/>
                  </a:lnTo>
                  <a:lnTo>
                    <a:pt x="465" y="2886"/>
                  </a:lnTo>
                  <a:lnTo>
                    <a:pt x="482" y="2927"/>
                  </a:lnTo>
                  <a:lnTo>
                    <a:pt x="503" y="2966"/>
                  </a:lnTo>
                  <a:lnTo>
                    <a:pt x="530" y="3002"/>
                  </a:lnTo>
                  <a:lnTo>
                    <a:pt x="559" y="3036"/>
                  </a:lnTo>
                  <a:lnTo>
                    <a:pt x="594" y="3067"/>
                  </a:lnTo>
                  <a:lnTo>
                    <a:pt x="632" y="3093"/>
                  </a:lnTo>
                  <a:lnTo>
                    <a:pt x="671" y="3114"/>
                  </a:lnTo>
                  <a:lnTo>
                    <a:pt x="713" y="3131"/>
                  </a:lnTo>
                  <a:lnTo>
                    <a:pt x="756" y="3143"/>
                  </a:lnTo>
                  <a:lnTo>
                    <a:pt x="800" y="3151"/>
                  </a:lnTo>
                  <a:lnTo>
                    <a:pt x="844" y="3153"/>
                  </a:lnTo>
                  <a:lnTo>
                    <a:pt x="888" y="3151"/>
                  </a:lnTo>
                  <a:lnTo>
                    <a:pt x="931" y="3143"/>
                  </a:lnTo>
                  <a:lnTo>
                    <a:pt x="973" y="3131"/>
                  </a:lnTo>
                  <a:lnTo>
                    <a:pt x="1015" y="3114"/>
                  </a:lnTo>
                  <a:lnTo>
                    <a:pt x="1055" y="3093"/>
                  </a:lnTo>
                  <a:lnTo>
                    <a:pt x="1092" y="3067"/>
                  </a:lnTo>
                  <a:lnTo>
                    <a:pt x="1127" y="3036"/>
                  </a:lnTo>
                  <a:lnTo>
                    <a:pt x="1307" y="2855"/>
                  </a:lnTo>
                  <a:lnTo>
                    <a:pt x="1335" y="2832"/>
                  </a:lnTo>
                  <a:lnTo>
                    <a:pt x="1366" y="2813"/>
                  </a:lnTo>
                  <a:lnTo>
                    <a:pt x="1398" y="2800"/>
                  </a:lnTo>
                  <a:lnTo>
                    <a:pt x="1431" y="2792"/>
                  </a:lnTo>
                  <a:lnTo>
                    <a:pt x="1465" y="2790"/>
                  </a:lnTo>
                  <a:lnTo>
                    <a:pt x="1499" y="2793"/>
                  </a:lnTo>
                  <a:lnTo>
                    <a:pt x="1532" y="2801"/>
                  </a:lnTo>
                  <a:lnTo>
                    <a:pt x="1563" y="2814"/>
                  </a:lnTo>
                  <a:lnTo>
                    <a:pt x="1593" y="2832"/>
                  </a:lnTo>
                  <a:lnTo>
                    <a:pt x="1621" y="2856"/>
                  </a:lnTo>
                  <a:lnTo>
                    <a:pt x="1644" y="2884"/>
                  </a:lnTo>
                  <a:lnTo>
                    <a:pt x="1662" y="2914"/>
                  </a:lnTo>
                  <a:lnTo>
                    <a:pt x="1674" y="2946"/>
                  </a:lnTo>
                  <a:lnTo>
                    <a:pt x="1682" y="2979"/>
                  </a:lnTo>
                  <a:lnTo>
                    <a:pt x="1685" y="3013"/>
                  </a:lnTo>
                  <a:lnTo>
                    <a:pt x="1682" y="3048"/>
                  </a:lnTo>
                  <a:lnTo>
                    <a:pt x="1674" y="3081"/>
                  </a:lnTo>
                  <a:lnTo>
                    <a:pt x="1661" y="3113"/>
                  </a:lnTo>
                  <a:lnTo>
                    <a:pt x="1643" y="3143"/>
                  </a:lnTo>
                  <a:lnTo>
                    <a:pt x="1620" y="3171"/>
                  </a:lnTo>
                  <a:lnTo>
                    <a:pt x="1439" y="3352"/>
                  </a:lnTo>
                  <a:lnTo>
                    <a:pt x="1388" y="3399"/>
                  </a:lnTo>
                  <a:lnTo>
                    <a:pt x="1335" y="3441"/>
                  </a:lnTo>
                  <a:lnTo>
                    <a:pt x="1279" y="3477"/>
                  </a:lnTo>
                  <a:lnTo>
                    <a:pt x="1221" y="3509"/>
                  </a:lnTo>
                  <a:lnTo>
                    <a:pt x="1160" y="3536"/>
                  </a:lnTo>
                  <a:lnTo>
                    <a:pt x="1099" y="3558"/>
                  </a:lnTo>
                  <a:lnTo>
                    <a:pt x="1036" y="3576"/>
                  </a:lnTo>
                  <a:lnTo>
                    <a:pt x="972" y="3588"/>
                  </a:lnTo>
                  <a:lnTo>
                    <a:pt x="908" y="3596"/>
                  </a:lnTo>
                  <a:lnTo>
                    <a:pt x="843" y="3598"/>
                  </a:lnTo>
                  <a:lnTo>
                    <a:pt x="779" y="3596"/>
                  </a:lnTo>
                  <a:lnTo>
                    <a:pt x="714" y="3588"/>
                  </a:lnTo>
                  <a:lnTo>
                    <a:pt x="650" y="3576"/>
                  </a:lnTo>
                  <a:lnTo>
                    <a:pt x="588" y="3558"/>
                  </a:lnTo>
                  <a:lnTo>
                    <a:pt x="526" y="3536"/>
                  </a:lnTo>
                  <a:lnTo>
                    <a:pt x="466" y="3509"/>
                  </a:lnTo>
                  <a:lnTo>
                    <a:pt x="408" y="3477"/>
                  </a:lnTo>
                  <a:lnTo>
                    <a:pt x="352" y="3441"/>
                  </a:lnTo>
                  <a:lnTo>
                    <a:pt x="299" y="3399"/>
                  </a:lnTo>
                  <a:lnTo>
                    <a:pt x="247" y="3352"/>
                  </a:lnTo>
                  <a:lnTo>
                    <a:pt x="202" y="3302"/>
                  </a:lnTo>
                  <a:lnTo>
                    <a:pt x="160" y="3250"/>
                  </a:lnTo>
                  <a:lnTo>
                    <a:pt x="124" y="3195"/>
                  </a:lnTo>
                  <a:lnTo>
                    <a:pt x="92" y="3137"/>
                  </a:lnTo>
                  <a:lnTo>
                    <a:pt x="64" y="3078"/>
                  </a:lnTo>
                  <a:lnTo>
                    <a:pt x="42" y="3017"/>
                  </a:lnTo>
                  <a:lnTo>
                    <a:pt x="24" y="2952"/>
                  </a:lnTo>
                  <a:lnTo>
                    <a:pt x="11" y="2888"/>
                  </a:lnTo>
                  <a:lnTo>
                    <a:pt x="3" y="2822"/>
                  </a:lnTo>
                  <a:lnTo>
                    <a:pt x="0" y="2754"/>
                  </a:lnTo>
                  <a:lnTo>
                    <a:pt x="3" y="2687"/>
                  </a:lnTo>
                  <a:lnTo>
                    <a:pt x="11" y="2620"/>
                  </a:lnTo>
                  <a:lnTo>
                    <a:pt x="24" y="2555"/>
                  </a:lnTo>
                  <a:lnTo>
                    <a:pt x="42" y="2492"/>
                  </a:lnTo>
                  <a:lnTo>
                    <a:pt x="64" y="2430"/>
                  </a:lnTo>
                  <a:lnTo>
                    <a:pt x="92" y="2370"/>
                  </a:lnTo>
                  <a:lnTo>
                    <a:pt x="124" y="2312"/>
                  </a:lnTo>
                  <a:lnTo>
                    <a:pt x="160" y="2258"/>
                  </a:lnTo>
                  <a:lnTo>
                    <a:pt x="202" y="2205"/>
                  </a:lnTo>
                  <a:lnTo>
                    <a:pt x="247" y="2156"/>
                  </a:lnTo>
                  <a:lnTo>
                    <a:pt x="913" y="1492"/>
                  </a:lnTo>
                  <a:lnTo>
                    <a:pt x="976" y="1432"/>
                  </a:lnTo>
                  <a:lnTo>
                    <a:pt x="1038" y="1378"/>
                  </a:lnTo>
                  <a:lnTo>
                    <a:pt x="1102" y="1329"/>
                  </a:lnTo>
                  <a:lnTo>
                    <a:pt x="1167" y="1286"/>
                  </a:lnTo>
                  <a:lnTo>
                    <a:pt x="1231" y="1248"/>
                  </a:lnTo>
                  <a:lnTo>
                    <a:pt x="1295" y="1215"/>
                  </a:lnTo>
                  <a:lnTo>
                    <a:pt x="1360" y="1189"/>
                  </a:lnTo>
                  <a:lnTo>
                    <a:pt x="1425" y="1166"/>
                  </a:lnTo>
                  <a:lnTo>
                    <a:pt x="1489" y="1151"/>
                  </a:lnTo>
                  <a:lnTo>
                    <a:pt x="1553" y="1140"/>
                  </a:lnTo>
                  <a:lnTo>
                    <a:pt x="1615" y="1135"/>
                  </a:lnTo>
                  <a:close/>
                  <a:moveTo>
                    <a:pt x="2708" y="0"/>
                  </a:moveTo>
                  <a:lnTo>
                    <a:pt x="2772" y="3"/>
                  </a:lnTo>
                  <a:lnTo>
                    <a:pt x="2837" y="10"/>
                  </a:lnTo>
                  <a:lnTo>
                    <a:pt x="2901" y="24"/>
                  </a:lnTo>
                  <a:lnTo>
                    <a:pt x="2964" y="44"/>
                  </a:lnTo>
                  <a:lnTo>
                    <a:pt x="3027" y="68"/>
                  </a:lnTo>
                  <a:lnTo>
                    <a:pt x="3090" y="98"/>
                  </a:lnTo>
                  <a:lnTo>
                    <a:pt x="3150" y="133"/>
                  </a:lnTo>
                  <a:lnTo>
                    <a:pt x="3209" y="174"/>
                  </a:lnTo>
                  <a:lnTo>
                    <a:pt x="3268" y="221"/>
                  </a:lnTo>
                  <a:lnTo>
                    <a:pt x="3323" y="272"/>
                  </a:lnTo>
                  <a:lnTo>
                    <a:pt x="3369" y="322"/>
                  </a:lnTo>
                  <a:lnTo>
                    <a:pt x="3411" y="374"/>
                  </a:lnTo>
                  <a:lnTo>
                    <a:pt x="3447" y="429"/>
                  </a:lnTo>
                  <a:lnTo>
                    <a:pt x="3479" y="487"/>
                  </a:lnTo>
                  <a:lnTo>
                    <a:pt x="3506" y="546"/>
                  </a:lnTo>
                  <a:lnTo>
                    <a:pt x="3529" y="608"/>
                  </a:lnTo>
                  <a:lnTo>
                    <a:pt x="3547" y="671"/>
                  </a:lnTo>
                  <a:lnTo>
                    <a:pt x="3560" y="737"/>
                  </a:lnTo>
                  <a:lnTo>
                    <a:pt x="3568" y="802"/>
                  </a:lnTo>
                  <a:lnTo>
                    <a:pt x="3571" y="870"/>
                  </a:lnTo>
                  <a:lnTo>
                    <a:pt x="3568" y="937"/>
                  </a:lnTo>
                  <a:lnTo>
                    <a:pt x="3560" y="1004"/>
                  </a:lnTo>
                  <a:lnTo>
                    <a:pt x="3547" y="1068"/>
                  </a:lnTo>
                  <a:lnTo>
                    <a:pt x="3529" y="1132"/>
                  </a:lnTo>
                  <a:lnTo>
                    <a:pt x="3507" y="1194"/>
                  </a:lnTo>
                  <a:lnTo>
                    <a:pt x="3479" y="1254"/>
                  </a:lnTo>
                  <a:lnTo>
                    <a:pt x="3447" y="1310"/>
                  </a:lnTo>
                  <a:lnTo>
                    <a:pt x="3411" y="1366"/>
                  </a:lnTo>
                  <a:lnTo>
                    <a:pt x="3369" y="1418"/>
                  </a:lnTo>
                  <a:lnTo>
                    <a:pt x="3324" y="1468"/>
                  </a:lnTo>
                  <a:lnTo>
                    <a:pt x="2614" y="2177"/>
                  </a:lnTo>
                  <a:lnTo>
                    <a:pt x="2548" y="2239"/>
                  </a:lnTo>
                  <a:lnTo>
                    <a:pt x="2481" y="2296"/>
                  </a:lnTo>
                  <a:lnTo>
                    <a:pt x="2414" y="2345"/>
                  </a:lnTo>
                  <a:lnTo>
                    <a:pt x="2347" y="2388"/>
                  </a:lnTo>
                  <a:lnTo>
                    <a:pt x="2280" y="2424"/>
                  </a:lnTo>
                  <a:lnTo>
                    <a:pt x="2212" y="2454"/>
                  </a:lnTo>
                  <a:lnTo>
                    <a:pt x="2145" y="2477"/>
                  </a:lnTo>
                  <a:lnTo>
                    <a:pt x="2078" y="2494"/>
                  </a:lnTo>
                  <a:lnTo>
                    <a:pt x="2012" y="2504"/>
                  </a:lnTo>
                  <a:lnTo>
                    <a:pt x="1946" y="2507"/>
                  </a:lnTo>
                  <a:lnTo>
                    <a:pt x="1887" y="2504"/>
                  </a:lnTo>
                  <a:lnTo>
                    <a:pt x="1828" y="2496"/>
                  </a:lnTo>
                  <a:lnTo>
                    <a:pt x="1771" y="2482"/>
                  </a:lnTo>
                  <a:lnTo>
                    <a:pt x="1714" y="2463"/>
                  </a:lnTo>
                  <a:lnTo>
                    <a:pt x="1659" y="2439"/>
                  </a:lnTo>
                  <a:lnTo>
                    <a:pt x="1604" y="2408"/>
                  </a:lnTo>
                  <a:lnTo>
                    <a:pt x="1551" y="2372"/>
                  </a:lnTo>
                  <a:lnTo>
                    <a:pt x="1500" y="2331"/>
                  </a:lnTo>
                  <a:lnTo>
                    <a:pt x="1449" y="2284"/>
                  </a:lnTo>
                  <a:lnTo>
                    <a:pt x="1425" y="2257"/>
                  </a:lnTo>
                  <a:lnTo>
                    <a:pt x="1407" y="2226"/>
                  </a:lnTo>
                  <a:lnTo>
                    <a:pt x="1394" y="2194"/>
                  </a:lnTo>
                  <a:lnTo>
                    <a:pt x="1387" y="2161"/>
                  </a:lnTo>
                  <a:lnTo>
                    <a:pt x="1383" y="2126"/>
                  </a:lnTo>
                  <a:lnTo>
                    <a:pt x="1385" y="2092"/>
                  </a:lnTo>
                  <a:lnTo>
                    <a:pt x="1393" y="2059"/>
                  </a:lnTo>
                  <a:lnTo>
                    <a:pt x="1406" y="2027"/>
                  </a:lnTo>
                  <a:lnTo>
                    <a:pt x="1424" y="1997"/>
                  </a:lnTo>
                  <a:lnTo>
                    <a:pt x="1448" y="1969"/>
                  </a:lnTo>
                  <a:lnTo>
                    <a:pt x="1474" y="1945"/>
                  </a:lnTo>
                  <a:lnTo>
                    <a:pt x="1505" y="1927"/>
                  </a:lnTo>
                  <a:lnTo>
                    <a:pt x="1537" y="1914"/>
                  </a:lnTo>
                  <a:lnTo>
                    <a:pt x="1570" y="1906"/>
                  </a:lnTo>
                  <a:lnTo>
                    <a:pt x="1604" y="1903"/>
                  </a:lnTo>
                  <a:lnTo>
                    <a:pt x="1638" y="1906"/>
                  </a:lnTo>
                  <a:lnTo>
                    <a:pt x="1671" y="1913"/>
                  </a:lnTo>
                  <a:lnTo>
                    <a:pt x="1703" y="1926"/>
                  </a:lnTo>
                  <a:lnTo>
                    <a:pt x="1733" y="1945"/>
                  </a:lnTo>
                  <a:lnTo>
                    <a:pt x="1760" y="1968"/>
                  </a:lnTo>
                  <a:lnTo>
                    <a:pt x="1770" y="1978"/>
                  </a:lnTo>
                  <a:lnTo>
                    <a:pt x="1782" y="1988"/>
                  </a:lnTo>
                  <a:lnTo>
                    <a:pt x="1794" y="1999"/>
                  </a:lnTo>
                  <a:lnTo>
                    <a:pt x="1807" y="2010"/>
                  </a:lnTo>
                  <a:lnTo>
                    <a:pt x="1823" y="2021"/>
                  </a:lnTo>
                  <a:lnTo>
                    <a:pt x="1839" y="2031"/>
                  </a:lnTo>
                  <a:lnTo>
                    <a:pt x="1858" y="2041"/>
                  </a:lnTo>
                  <a:lnTo>
                    <a:pt x="1878" y="2049"/>
                  </a:lnTo>
                  <a:lnTo>
                    <a:pt x="1899" y="2054"/>
                  </a:lnTo>
                  <a:lnTo>
                    <a:pt x="1922" y="2059"/>
                  </a:lnTo>
                  <a:lnTo>
                    <a:pt x="1947" y="2061"/>
                  </a:lnTo>
                  <a:lnTo>
                    <a:pt x="1973" y="2059"/>
                  </a:lnTo>
                  <a:lnTo>
                    <a:pt x="2002" y="2054"/>
                  </a:lnTo>
                  <a:lnTo>
                    <a:pt x="2032" y="2047"/>
                  </a:lnTo>
                  <a:lnTo>
                    <a:pt x="2065" y="2035"/>
                  </a:lnTo>
                  <a:lnTo>
                    <a:pt x="2099" y="2019"/>
                  </a:lnTo>
                  <a:lnTo>
                    <a:pt x="2135" y="1998"/>
                  </a:lnTo>
                  <a:lnTo>
                    <a:pt x="2173" y="1973"/>
                  </a:lnTo>
                  <a:lnTo>
                    <a:pt x="2214" y="1940"/>
                  </a:lnTo>
                  <a:lnTo>
                    <a:pt x="2257" y="1904"/>
                  </a:lnTo>
                  <a:lnTo>
                    <a:pt x="2302" y="1861"/>
                  </a:lnTo>
                  <a:lnTo>
                    <a:pt x="3012" y="1152"/>
                  </a:lnTo>
                  <a:lnTo>
                    <a:pt x="3041" y="1118"/>
                  </a:lnTo>
                  <a:lnTo>
                    <a:pt x="3068" y="1081"/>
                  </a:lnTo>
                  <a:lnTo>
                    <a:pt x="3089" y="1042"/>
                  </a:lnTo>
                  <a:lnTo>
                    <a:pt x="3106" y="1001"/>
                  </a:lnTo>
                  <a:lnTo>
                    <a:pt x="3118" y="959"/>
                  </a:lnTo>
                  <a:lnTo>
                    <a:pt x="3126" y="915"/>
                  </a:lnTo>
                  <a:lnTo>
                    <a:pt x="3128" y="870"/>
                  </a:lnTo>
                  <a:lnTo>
                    <a:pt x="3126" y="825"/>
                  </a:lnTo>
                  <a:lnTo>
                    <a:pt x="3118" y="781"/>
                  </a:lnTo>
                  <a:lnTo>
                    <a:pt x="3106" y="738"/>
                  </a:lnTo>
                  <a:lnTo>
                    <a:pt x="3089" y="697"/>
                  </a:lnTo>
                  <a:lnTo>
                    <a:pt x="3068" y="658"/>
                  </a:lnTo>
                  <a:lnTo>
                    <a:pt x="3041" y="623"/>
                  </a:lnTo>
                  <a:lnTo>
                    <a:pt x="3012" y="588"/>
                  </a:lnTo>
                  <a:lnTo>
                    <a:pt x="2980" y="560"/>
                  </a:lnTo>
                  <a:lnTo>
                    <a:pt x="2947" y="533"/>
                  </a:lnTo>
                  <a:lnTo>
                    <a:pt x="2912" y="510"/>
                  </a:lnTo>
                  <a:lnTo>
                    <a:pt x="2874" y="489"/>
                  </a:lnTo>
                  <a:lnTo>
                    <a:pt x="2837" y="472"/>
                  </a:lnTo>
                  <a:lnTo>
                    <a:pt x="2799" y="460"/>
                  </a:lnTo>
                  <a:lnTo>
                    <a:pt x="2759" y="451"/>
                  </a:lnTo>
                  <a:lnTo>
                    <a:pt x="2719" y="448"/>
                  </a:lnTo>
                  <a:lnTo>
                    <a:pt x="2679" y="449"/>
                  </a:lnTo>
                  <a:lnTo>
                    <a:pt x="2639" y="456"/>
                  </a:lnTo>
                  <a:lnTo>
                    <a:pt x="2601" y="469"/>
                  </a:lnTo>
                  <a:lnTo>
                    <a:pt x="2561" y="487"/>
                  </a:lnTo>
                  <a:lnTo>
                    <a:pt x="2524" y="512"/>
                  </a:lnTo>
                  <a:lnTo>
                    <a:pt x="2488" y="544"/>
                  </a:lnTo>
                  <a:lnTo>
                    <a:pt x="2263" y="769"/>
                  </a:lnTo>
                  <a:lnTo>
                    <a:pt x="2235" y="792"/>
                  </a:lnTo>
                  <a:lnTo>
                    <a:pt x="2205" y="811"/>
                  </a:lnTo>
                  <a:lnTo>
                    <a:pt x="2173" y="824"/>
                  </a:lnTo>
                  <a:lnTo>
                    <a:pt x="2140" y="831"/>
                  </a:lnTo>
                  <a:lnTo>
                    <a:pt x="2106" y="834"/>
                  </a:lnTo>
                  <a:lnTo>
                    <a:pt x="2072" y="831"/>
                  </a:lnTo>
                  <a:lnTo>
                    <a:pt x="2039" y="823"/>
                  </a:lnTo>
                  <a:lnTo>
                    <a:pt x="2007" y="810"/>
                  </a:lnTo>
                  <a:lnTo>
                    <a:pt x="1978" y="792"/>
                  </a:lnTo>
                  <a:lnTo>
                    <a:pt x="1950" y="768"/>
                  </a:lnTo>
                  <a:lnTo>
                    <a:pt x="1927" y="740"/>
                  </a:lnTo>
                  <a:lnTo>
                    <a:pt x="1909" y="710"/>
                  </a:lnTo>
                  <a:lnTo>
                    <a:pt x="1896" y="678"/>
                  </a:lnTo>
                  <a:lnTo>
                    <a:pt x="1889" y="645"/>
                  </a:lnTo>
                  <a:lnTo>
                    <a:pt x="1885" y="611"/>
                  </a:lnTo>
                  <a:lnTo>
                    <a:pt x="1889" y="576"/>
                  </a:lnTo>
                  <a:lnTo>
                    <a:pt x="1896" y="543"/>
                  </a:lnTo>
                  <a:lnTo>
                    <a:pt x="1910" y="511"/>
                  </a:lnTo>
                  <a:lnTo>
                    <a:pt x="1928" y="481"/>
                  </a:lnTo>
                  <a:lnTo>
                    <a:pt x="1951" y="453"/>
                  </a:lnTo>
                  <a:lnTo>
                    <a:pt x="2177" y="227"/>
                  </a:lnTo>
                  <a:lnTo>
                    <a:pt x="2228" y="180"/>
                  </a:lnTo>
                  <a:lnTo>
                    <a:pt x="2282" y="138"/>
                  </a:lnTo>
                  <a:lnTo>
                    <a:pt x="2339" y="101"/>
                  </a:lnTo>
                  <a:lnTo>
                    <a:pt x="2397" y="71"/>
                  </a:lnTo>
                  <a:lnTo>
                    <a:pt x="2457" y="46"/>
                  </a:lnTo>
                  <a:lnTo>
                    <a:pt x="2518" y="26"/>
                  </a:lnTo>
                  <a:lnTo>
                    <a:pt x="2581" y="12"/>
                  </a:lnTo>
                  <a:lnTo>
                    <a:pt x="2644" y="4"/>
                  </a:lnTo>
                  <a:lnTo>
                    <a:pt x="270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970426" y="2941545"/>
            <a:ext cx="5769290" cy="968188"/>
            <a:chOff x="6161453" y="2941545"/>
            <a:chExt cx="5769290" cy="968188"/>
          </a:xfrm>
        </p:grpSpPr>
        <p:sp>
          <p:nvSpPr>
            <p:cNvPr id="10" name="Rectangle 9"/>
            <p:cNvSpPr/>
            <p:nvPr/>
          </p:nvSpPr>
          <p:spPr>
            <a:xfrm>
              <a:off x="6161453" y="2941545"/>
              <a:ext cx="5769290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x-none" sz="2400" b="1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寄送「關於美安公司」的文件或marketamerica.com</a:t>
              </a:r>
              <a:r>
                <a:rPr lang="x-none" sz="2400" b="1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連結給他們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6365579" y="3197039"/>
              <a:ext cx="457200" cy="457200"/>
              <a:chOff x="6365579" y="3197039"/>
              <a:chExt cx="457200" cy="45720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6365579" y="3197039"/>
                <a:ext cx="457200" cy="4572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33" name="Group 14"/>
              <p:cNvGrpSpPr>
                <a:grpSpLocks noChangeAspect="1"/>
              </p:cNvGrpSpPr>
              <p:nvPr/>
            </p:nvGrpSpPr>
            <p:grpSpPr bwMode="auto">
              <a:xfrm>
                <a:off x="6488832" y="3308958"/>
                <a:ext cx="260350" cy="233363"/>
                <a:chOff x="3745" y="1928"/>
                <a:chExt cx="164" cy="147"/>
              </a:xfrm>
              <a:solidFill>
                <a:schemeClr val="bg1"/>
              </a:solidFill>
            </p:grpSpPr>
            <p:sp>
              <p:nvSpPr>
                <p:cNvPr id="36" name="Freeform 16"/>
                <p:cNvSpPr>
                  <a:spLocks/>
                </p:cNvSpPr>
                <p:nvPr/>
              </p:nvSpPr>
              <p:spPr bwMode="auto">
                <a:xfrm>
                  <a:off x="3745" y="1928"/>
                  <a:ext cx="118" cy="147"/>
                </a:xfrm>
                <a:custGeom>
                  <a:avLst/>
                  <a:gdLst>
                    <a:gd name="T0" fmla="*/ 253 w 2362"/>
                    <a:gd name="T1" fmla="*/ 0 h 3083"/>
                    <a:gd name="T2" fmla="*/ 2108 w 2362"/>
                    <a:gd name="T3" fmla="*/ 0 h 3083"/>
                    <a:gd name="T4" fmla="*/ 2146 w 2362"/>
                    <a:gd name="T5" fmla="*/ 3 h 3083"/>
                    <a:gd name="T6" fmla="*/ 2182 w 2362"/>
                    <a:gd name="T7" fmla="*/ 11 h 3083"/>
                    <a:gd name="T8" fmla="*/ 2216 w 2362"/>
                    <a:gd name="T9" fmla="*/ 25 h 3083"/>
                    <a:gd name="T10" fmla="*/ 2247 w 2362"/>
                    <a:gd name="T11" fmla="*/ 42 h 3083"/>
                    <a:gd name="T12" fmla="*/ 2275 w 2362"/>
                    <a:gd name="T13" fmla="*/ 64 h 3083"/>
                    <a:gd name="T14" fmla="*/ 2300 w 2362"/>
                    <a:gd name="T15" fmla="*/ 90 h 3083"/>
                    <a:gd name="T16" fmla="*/ 2321 w 2362"/>
                    <a:gd name="T17" fmla="*/ 120 h 3083"/>
                    <a:gd name="T18" fmla="*/ 2338 w 2362"/>
                    <a:gd name="T19" fmla="*/ 151 h 3083"/>
                    <a:gd name="T20" fmla="*/ 2351 w 2362"/>
                    <a:gd name="T21" fmla="*/ 187 h 3083"/>
                    <a:gd name="T22" fmla="*/ 2359 w 2362"/>
                    <a:gd name="T23" fmla="*/ 223 h 3083"/>
                    <a:gd name="T24" fmla="*/ 2362 w 2362"/>
                    <a:gd name="T25" fmla="*/ 262 h 3083"/>
                    <a:gd name="T26" fmla="*/ 2362 w 2362"/>
                    <a:gd name="T27" fmla="*/ 408 h 3083"/>
                    <a:gd name="T28" fmla="*/ 2113 w 2362"/>
                    <a:gd name="T29" fmla="*/ 695 h 3083"/>
                    <a:gd name="T30" fmla="*/ 2113 w 2362"/>
                    <a:gd name="T31" fmla="*/ 257 h 3083"/>
                    <a:gd name="T32" fmla="*/ 248 w 2362"/>
                    <a:gd name="T33" fmla="*/ 257 h 3083"/>
                    <a:gd name="T34" fmla="*/ 248 w 2362"/>
                    <a:gd name="T35" fmla="*/ 2826 h 3083"/>
                    <a:gd name="T36" fmla="*/ 2113 w 2362"/>
                    <a:gd name="T37" fmla="*/ 2826 h 3083"/>
                    <a:gd name="T38" fmla="*/ 2113 w 2362"/>
                    <a:gd name="T39" fmla="*/ 2264 h 3083"/>
                    <a:gd name="T40" fmla="*/ 2362 w 2362"/>
                    <a:gd name="T41" fmla="*/ 1979 h 3083"/>
                    <a:gd name="T42" fmla="*/ 2362 w 2362"/>
                    <a:gd name="T43" fmla="*/ 2821 h 3083"/>
                    <a:gd name="T44" fmla="*/ 2359 w 2362"/>
                    <a:gd name="T45" fmla="*/ 2859 h 3083"/>
                    <a:gd name="T46" fmla="*/ 2351 w 2362"/>
                    <a:gd name="T47" fmla="*/ 2897 h 3083"/>
                    <a:gd name="T48" fmla="*/ 2338 w 2362"/>
                    <a:gd name="T49" fmla="*/ 2932 h 3083"/>
                    <a:gd name="T50" fmla="*/ 2321 w 2362"/>
                    <a:gd name="T51" fmla="*/ 2964 h 3083"/>
                    <a:gd name="T52" fmla="*/ 2300 w 2362"/>
                    <a:gd name="T53" fmla="*/ 2993 h 3083"/>
                    <a:gd name="T54" fmla="*/ 2275 w 2362"/>
                    <a:gd name="T55" fmla="*/ 3018 h 3083"/>
                    <a:gd name="T56" fmla="*/ 2247 w 2362"/>
                    <a:gd name="T57" fmla="*/ 3040 h 3083"/>
                    <a:gd name="T58" fmla="*/ 2216 w 2362"/>
                    <a:gd name="T59" fmla="*/ 3058 h 3083"/>
                    <a:gd name="T60" fmla="*/ 2182 w 2362"/>
                    <a:gd name="T61" fmla="*/ 3072 h 3083"/>
                    <a:gd name="T62" fmla="*/ 2147 w 2362"/>
                    <a:gd name="T63" fmla="*/ 3080 h 3083"/>
                    <a:gd name="T64" fmla="*/ 2109 w 2362"/>
                    <a:gd name="T65" fmla="*/ 3083 h 3083"/>
                    <a:gd name="T66" fmla="*/ 253 w 2362"/>
                    <a:gd name="T67" fmla="*/ 3083 h 3083"/>
                    <a:gd name="T68" fmla="*/ 216 w 2362"/>
                    <a:gd name="T69" fmla="*/ 3080 h 3083"/>
                    <a:gd name="T70" fmla="*/ 180 w 2362"/>
                    <a:gd name="T71" fmla="*/ 3072 h 3083"/>
                    <a:gd name="T72" fmla="*/ 147 w 2362"/>
                    <a:gd name="T73" fmla="*/ 3058 h 3083"/>
                    <a:gd name="T74" fmla="*/ 115 w 2362"/>
                    <a:gd name="T75" fmla="*/ 3040 h 3083"/>
                    <a:gd name="T76" fmla="*/ 87 w 2362"/>
                    <a:gd name="T77" fmla="*/ 3018 h 3083"/>
                    <a:gd name="T78" fmla="*/ 62 w 2362"/>
                    <a:gd name="T79" fmla="*/ 2993 h 3083"/>
                    <a:gd name="T80" fmla="*/ 40 w 2362"/>
                    <a:gd name="T81" fmla="*/ 2964 h 3083"/>
                    <a:gd name="T82" fmla="*/ 23 w 2362"/>
                    <a:gd name="T83" fmla="*/ 2932 h 3083"/>
                    <a:gd name="T84" fmla="*/ 11 w 2362"/>
                    <a:gd name="T85" fmla="*/ 2897 h 3083"/>
                    <a:gd name="T86" fmla="*/ 3 w 2362"/>
                    <a:gd name="T87" fmla="*/ 2859 h 3083"/>
                    <a:gd name="T88" fmla="*/ 0 w 2362"/>
                    <a:gd name="T89" fmla="*/ 2821 h 3083"/>
                    <a:gd name="T90" fmla="*/ 0 w 2362"/>
                    <a:gd name="T91" fmla="*/ 262 h 3083"/>
                    <a:gd name="T92" fmla="*/ 3 w 2362"/>
                    <a:gd name="T93" fmla="*/ 223 h 3083"/>
                    <a:gd name="T94" fmla="*/ 11 w 2362"/>
                    <a:gd name="T95" fmla="*/ 187 h 3083"/>
                    <a:gd name="T96" fmla="*/ 23 w 2362"/>
                    <a:gd name="T97" fmla="*/ 151 h 3083"/>
                    <a:gd name="T98" fmla="*/ 40 w 2362"/>
                    <a:gd name="T99" fmla="*/ 120 h 3083"/>
                    <a:gd name="T100" fmla="*/ 62 w 2362"/>
                    <a:gd name="T101" fmla="*/ 90 h 3083"/>
                    <a:gd name="T102" fmla="*/ 87 w 2362"/>
                    <a:gd name="T103" fmla="*/ 64 h 3083"/>
                    <a:gd name="T104" fmla="*/ 115 w 2362"/>
                    <a:gd name="T105" fmla="*/ 42 h 3083"/>
                    <a:gd name="T106" fmla="*/ 147 w 2362"/>
                    <a:gd name="T107" fmla="*/ 25 h 3083"/>
                    <a:gd name="T108" fmla="*/ 180 w 2362"/>
                    <a:gd name="T109" fmla="*/ 11 h 3083"/>
                    <a:gd name="T110" fmla="*/ 216 w 2362"/>
                    <a:gd name="T111" fmla="*/ 3 h 3083"/>
                    <a:gd name="T112" fmla="*/ 253 w 2362"/>
                    <a:gd name="T113" fmla="*/ 0 h 3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362" h="3083">
                      <a:moveTo>
                        <a:pt x="253" y="0"/>
                      </a:moveTo>
                      <a:lnTo>
                        <a:pt x="2108" y="0"/>
                      </a:lnTo>
                      <a:lnTo>
                        <a:pt x="2146" y="3"/>
                      </a:lnTo>
                      <a:lnTo>
                        <a:pt x="2182" y="11"/>
                      </a:lnTo>
                      <a:lnTo>
                        <a:pt x="2216" y="25"/>
                      </a:lnTo>
                      <a:lnTo>
                        <a:pt x="2247" y="42"/>
                      </a:lnTo>
                      <a:lnTo>
                        <a:pt x="2275" y="64"/>
                      </a:lnTo>
                      <a:lnTo>
                        <a:pt x="2300" y="90"/>
                      </a:lnTo>
                      <a:lnTo>
                        <a:pt x="2321" y="120"/>
                      </a:lnTo>
                      <a:lnTo>
                        <a:pt x="2338" y="151"/>
                      </a:lnTo>
                      <a:lnTo>
                        <a:pt x="2351" y="187"/>
                      </a:lnTo>
                      <a:lnTo>
                        <a:pt x="2359" y="223"/>
                      </a:lnTo>
                      <a:lnTo>
                        <a:pt x="2362" y="262"/>
                      </a:lnTo>
                      <a:lnTo>
                        <a:pt x="2362" y="408"/>
                      </a:lnTo>
                      <a:lnTo>
                        <a:pt x="2113" y="695"/>
                      </a:lnTo>
                      <a:lnTo>
                        <a:pt x="2113" y="257"/>
                      </a:lnTo>
                      <a:lnTo>
                        <a:pt x="248" y="257"/>
                      </a:lnTo>
                      <a:lnTo>
                        <a:pt x="248" y="2826"/>
                      </a:lnTo>
                      <a:lnTo>
                        <a:pt x="2113" y="2826"/>
                      </a:lnTo>
                      <a:lnTo>
                        <a:pt x="2113" y="2264"/>
                      </a:lnTo>
                      <a:lnTo>
                        <a:pt x="2362" y="1979"/>
                      </a:lnTo>
                      <a:lnTo>
                        <a:pt x="2362" y="2821"/>
                      </a:lnTo>
                      <a:lnTo>
                        <a:pt x="2359" y="2859"/>
                      </a:lnTo>
                      <a:lnTo>
                        <a:pt x="2351" y="2897"/>
                      </a:lnTo>
                      <a:lnTo>
                        <a:pt x="2338" y="2932"/>
                      </a:lnTo>
                      <a:lnTo>
                        <a:pt x="2321" y="2964"/>
                      </a:lnTo>
                      <a:lnTo>
                        <a:pt x="2300" y="2993"/>
                      </a:lnTo>
                      <a:lnTo>
                        <a:pt x="2275" y="3018"/>
                      </a:lnTo>
                      <a:lnTo>
                        <a:pt x="2247" y="3040"/>
                      </a:lnTo>
                      <a:lnTo>
                        <a:pt x="2216" y="3058"/>
                      </a:lnTo>
                      <a:lnTo>
                        <a:pt x="2182" y="3072"/>
                      </a:lnTo>
                      <a:lnTo>
                        <a:pt x="2147" y="3080"/>
                      </a:lnTo>
                      <a:lnTo>
                        <a:pt x="2109" y="3083"/>
                      </a:lnTo>
                      <a:lnTo>
                        <a:pt x="253" y="3083"/>
                      </a:lnTo>
                      <a:lnTo>
                        <a:pt x="216" y="3080"/>
                      </a:lnTo>
                      <a:lnTo>
                        <a:pt x="180" y="3072"/>
                      </a:lnTo>
                      <a:lnTo>
                        <a:pt x="147" y="3058"/>
                      </a:lnTo>
                      <a:lnTo>
                        <a:pt x="115" y="3040"/>
                      </a:lnTo>
                      <a:lnTo>
                        <a:pt x="87" y="3018"/>
                      </a:lnTo>
                      <a:lnTo>
                        <a:pt x="62" y="2993"/>
                      </a:lnTo>
                      <a:lnTo>
                        <a:pt x="40" y="2964"/>
                      </a:lnTo>
                      <a:lnTo>
                        <a:pt x="23" y="2932"/>
                      </a:lnTo>
                      <a:lnTo>
                        <a:pt x="11" y="2897"/>
                      </a:lnTo>
                      <a:lnTo>
                        <a:pt x="3" y="2859"/>
                      </a:lnTo>
                      <a:lnTo>
                        <a:pt x="0" y="2821"/>
                      </a:lnTo>
                      <a:lnTo>
                        <a:pt x="0" y="262"/>
                      </a:lnTo>
                      <a:lnTo>
                        <a:pt x="3" y="223"/>
                      </a:lnTo>
                      <a:lnTo>
                        <a:pt x="11" y="187"/>
                      </a:lnTo>
                      <a:lnTo>
                        <a:pt x="23" y="151"/>
                      </a:lnTo>
                      <a:lnTo>
                        <a:pt x="40" y="120"/>
                      </a:lnTo>
                      <a:lnTo>
                        <a:pt x="62" y="90"/>
                      </a:lnTo>
                      <a:lnTo>
                        <a:pt x="87" y="64"/>
                      </a:lnTo>
                      <a:lnTo>
                        <a:pt x="115" y="42"/>
                      </a:lnTo>
                      <a:lnTo>
                        <a:pt x="147" y="25"/>
                      </a:lnTo>
                      <a:lnTo>
                        <a:pt x="180" y="11"/>
                      </a:lnTo>
                      <a:lnTo>
                        <a:pt x="216" y="3"/>
                      </a:lnTo>
                      <a:lnTo>
                        <a:pt x="25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37" name="Freeform 17"/>
                <p:cNvSpPr>
                  <a:spLocks/>
                </p:cNvSpPr>
                <p:nvPr/>
              </p:nvSpPr>
              <p:spPr bwMode="auto">
                <a:xfrm>
                  <a:off x="3768" y="1956"/>
                  <a:ext cx="72" cy="13"/>
                </a:xfrm>
                <a:custGeom>
                  <a:avLst/>
                  <a:gdLst>
                    <a:gd name="T0" fmla="*/ 125 w 1445"/>
                    <a:gd name="T1" fmla="*/ 0 h 257"/>
                    <a:gd name="T2" fmla="*/ 1320 w 1445"/>
                    <a:gd name="T3" fmla="*/ 0 h 257"/>
                    <a:gd name="T4" fmla="*/ 1346 w 1445"/>
                    <a:gd name="T5" fmla="*/ 2 h 257"/>
                    <a:gd name="T6" fmla="*/ 1369 w 1445"/>
                    <a:gd name="T7" fmla="*/ 10 h 257"/>
                    <a:gd name="T8" fmla="*/ 1389 w 1445"/>
                    <a:gd name="T9" fmla="*/ 22 h 257"/>
                    <a:gd name="T10" fmla="*/ 1408 w 1445"/>
                    <a:gd name="T11" fmla="*/ 37 h 257"/>
                    <a:gd name="T12" fmla="*/ 1424 w 1445"/>
                    <a:gd name="T13" fmla="*/ 56 h 257"/>
                    <a:gd name="T14" fmla="*/ 1435 w 1445"/>
                    <a:gd name="T15" fmla="*/ 78 h 257"/>
                    <a:gd name="T16" fmla="*/ 1442 w 1445"/>
                    <a:gd name="T17" fmla="*/ 102 h 257"/>
                    <a:gd name="T18" fmla="*/ 1445 w 1445"/>
                    <a:gd name="T19" fmla="*/ 128 h 257"/>
                    <a:gd name="T20" fmla="*/ 1442 w 1445"/>
                    <a:gd name="T21" fmla="*/ 154 h 257"/>
                    <a:gd name="T22" fmla="*/ 1435 w 1445"/>
                    <a:gd name="T23" fmla="*/ 178 h 257"/>
                    <a:gd name="T24" fmla="*/ 1424 w 1445"/>
                    <a:gd name="T25" fmla="*/ 200 h 257"/>
                    <a:gd name="T26" fmla="*/ 1408 w 1445"/>
                    <a:gd name="T27" fmla="*/ 219 h 257"/>
                    <a:gd name="T28" fmla="*/ 1389 w 1445"/>
                    <a:gd name="T29" fmla="*/ 235 h 257"/>
                    <a:gd name="T30" fmla="*/ 1368 w 1445"/>
                    <a:gd name="T31" fmla="*/ 246 h 257"/>
                    <a:gd name="T32" fmla="*/ 1345 w 1445"/>
                    <a:gd name="T33" fmla="*/ 254 h 257"/>
                    <a:gd name="T34" fmla="*/ 1320 w 1445"/>
                    <a:gd name="T35" fmla="*/ 257 h 257"/>
                    <a:gd name="T36" fmla="*/ 125 w 1445"/>
                    <a:gd name="T37" fmla="*/ 257 h 257"/>
                    <a:gd name="T38" fmla="*/ 100 w 1445"/>
                    <a:gd name="T39" fmla="*/ 254 h 257"/>
                    <a:gd name="T40" fmla="*/ 76 w 1445"/>
                    <a:gd name="T41" fmla="*/ 246 h 257"/>
                    <a:gd name="T42" fmla="*/ 55 w 1445"/>
                    <a:gd name="T43" fmla="*/ 235 h 257"/>
                    <a:gd name="T44" fmla="*/ 37 w 1445"/>
                    <a:gd name="T45" fmla="*/ 219 h 257"/>
                    <a:gd name="T46" fmla="*/ 22 w 1445"/>
                    <a:gd name="T47" fmla="*/ 200 h 257"/>
                    <a:gd name="T48" fmla="*/ 10 w 1445"/>
                    <a:gd name="T49" fmla="*/ 178 h 257"/>
                    <a:gd name="T50" fmla="*/ 3 w 1445"/>
                    <a:gd name="T51" fmla="*/ 154 h 257"/>
                    <a:gd name="T52" fmla="*/ 0 w 1445"/>
                    <a:gd name="T53" fmla="*/ 128 h 257"/>
                    <a:gd name="T54" fmla="*/ 3 w 1445"/>
                    <a:gd name="T55" fmla="*/ 102 h 257"/>
                    <a:gd name="T56" fmla="*/ 10 w 1445"/>
                    <a:gd name="T57" fmla="*/ 78 h 257"/>
                    <a:gd name="T58" fmla="*/ 22 w 1445"/>
                    <a:gd name="T59" fmla="*/ 56 h 257"/>
                    <a:gd name="T60" fmla="*/ 37 w 1445"/>
                    <a:gd name="T61" fmla="*/ 37 h 257"/>
                    <a:gd name="T62" fmla="*/ 55 w 1445"/>
                    <a:gd name="T63" fmla="*/ 22 h 257"/>
                    <a:gd name="T64" fmla="*/ 76 w 1445"/>
                    <a:gd name="T65" fmla="*/ 10 h 257"/>
                    <a:gd name="T66" fmla="*/ 100 w 1445"/>
                    <a:gd name="T67" fmla="*/ 2 h 257"/>
                    <a:gd name="T68" fmla="*/ 125 w 1445"/>
                    <a:gd name="T69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45" h="257">
                      <a:moveTo>
                        <a:pt x="125" y="0"/>
                      </a:moveTo>
                      <a:lnTo>
                        <a:pt x="1320" y="0"/>
                      </a:lnTo>
                      <a:lnTo>
                        <a:pt x="1346" y="2"/>
                      </a:lnTo>
                      <a:lnTo>
                        <a:pt x="1369" y="10"/>
                      </a:lnTo>
                      <a:lnTo>
                        <a:pt x="1389" y="22"/>
                      </a:lnTo>
                      <a:lnTo>
                        <a:pt x="1408" y="37"/>
                      </a:lnTo>
                      <a:lnTo>
                        <a:pt x="1424" y="56"/>
                      </a:lnTo>
                      <a:lnTo>
                        <a:pt x="1435" y="78"/>
                      </a:lnTo>
                      <a:lnTo>
                        <a:pt x="1442" y="102"/>
                      </a:lnTo>
                      <a:lnTo>
                        <a:pt x="1445" y="128"/>
                      </a:lnTo>
                      <a:lnTo>
                        <a:pt x="1442" y="154"/>
                      </a:lnTo>
                      <a:lnTo>
                        <a:pt x="1435" y="178"/>
                      </a:lnTo>
                      <a:lnTo>
                        <a:pt x="1424" y="200"/>
                      </a:lnTo>
                      <a:lnTo>
                        <a:pt x="1408" y="219"/>
                      </a:lnTo>
                      <a:lnTo>
                        <a:pt x="1389" y="235"/>
                      </a:lnTo>
                      <a:lnTo>
                        <a:pt x="1368" y="246"/>
                      </a:lnTo>
                      <a:lnTo>
                        <a:pt x="1345" y="254"/>
                      </a:lnTo>
                      <a:lnTo>
                        <a:pt x="1320" y="257"/>
                      </a:lnTo>
                      <a:lnTo>
                        <a:pt x="125" y="257"/>
                      </a:lnTo>
                      <a:lnTo>
                        <a:pt x="100" y="254"/>
                      </a:lnTo>
                      <a:lnTo>
                        <a:pt x="76" y="246"/>
                      </a:lnTo>
                      <a:lnTo>
                        <a:pt x="55" y="235"/>
                      </a:lnTo>
                      <a:lnTo>
                        <a:pt x="37" y="219"/>
                      </a:lnTo>
                      <a:lnTo>
                        <a:pt x="22" y="200"/>
                      </a:lnTo>
                      <a:lnTo>
                        <a:pt x="10" y="178"/>
                      </a:lnTo>
                      <a:lnTo>
                        <a:pt x="3" y="154"/>
                      </a:lnTo>
                      <a:lnTo>
                        <a:pt x="0" y="128"/>
                      </a:lnTo>
                      <a:lnTo>
                        <a:pt x="3" y="102"/>
                      </a:lnTo>
                      <a:lnTo>
                        <a:pt x="10" y="78"/>
                      </a:lnTo>
                      <a:lnTo>
                        <a:pt x="22" y="56"/>
                      </a:lnTo>
                      <a:lnTo>
                        <a:pt x="37" y="37"/>
                      </a:lnTo>
                      <a:lnTo>
                        <a:pt x="55" y="22"/>
                      </a:lnTo>
                      <a:lnTo>
                        <a:pt x="76" y="10"/>
                      </a:lnTo>
                      <a:lnTo>
                        <a:pt x="100" y="2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38" name="Freeform 18"/>
                <p:cNvSpPr>
                  <a:spLocks/>
                </p:cNvSpPr>
                <p:nvPr/>
              </p:nvSpPr>
              <p:spPr bwMode="auto">
                <a:xfrm>
                  <a:off x="3768" y="1982"/>
                  <a:ext cx="64" cy="12"/>
                </a:xfrm>
                <a:custGeom>
                  <a:avLst/>
                  <a:gdLst>
                    <a:gd name="T0" fmla="*/ 125 w 1274"/>
                    <a:gd name="T1" fmla="*/ 0 h 256"/>
                    <a:gd name="T2" fmla="*/ 1274 w 1274"/>
                    <a:gd name="T3" fmla="*/ 0 h 256"/>
                    <a:gd name="T4" fmla="*/ 1050 w 1274"/>
                    <a:gd name="T5" fmla="*/ 256 h 256"/>
                    <a:gd name="T6" fmla="*/ 125 w 1274"/>
                    <a:gd name="T7" fmla="*/ 256 h 256"/>
                    <a:gd name="T8" fmla="*/ 100 w 1274"/>
                    <a:gd name="T9" fmla="*/ 254 h 256"/>
                    <a:gd name="T10" fmla="*/ 76 w 1274"/>
                    <a:gd name="T11" fmla="*/ 247 h 256"/>
                    <a:gd name="T12" fmla="*/ 55 w 1274"/>
                    <a:gd name="T13" fmla="*/ 234 h 256"/>
                    <a:gd name="T14" fmla="*/ 37 w 1274"/>
                    <a:gd name="T15" fmla="*/ 219 h 256"/>
                    <a:gd name="T16" fmla="*/ 22 w 1274"/>
                    <a:gd name="T17" fmla="*/ 200 h 256"/>
                    <a:gd name="T18" fmla="*/ 10 w 1274"/>
                    <a:gd name="T19" fmla="*/ 178 h 256"/>
                    <a:gd name="T20" fmla="*/ 3 w 1274"/>
                    <a:gd name="T21" fmla="*/ 154 h 256"/>
                    <a:gd name="T22" fmla="*/ 0 w 1274"/>
                    <a:gd name="T23" fmla="*/ 128 h 256"/>
                    <a:gd name="T24" fmla="*/ 3 w 1274"/>
                    <a:gd name="T25" fmla="*/ 103 h 256"/>
                    <a:gd name="T26" fmla="*/ 10 w 1274"/>
                    <a:gd name="T27" fmla="*/ 79 h 256"/>
                    <a:gd name="T28" fmla="*/ 22 w 1274"/>
                    <a:gd name="T29" fmla="*/ 57 h 256"/>
                    <a:gd name="T30" fmla="*/ 37 w 1274"/>
                    <a:gd name="T31" fmla="*/ 38 h 256"/>
                    <a:gd name="T32" fmla="*/ 55 w 1274"/>
                    <a:gd name="T33" fmla="*/ 22 h 256"/>
                    <a:gd name="T34" fmla="*/ 76 w 1274"/>
                    <a:gd name="T35" fmla="*/ 10 h 256"/>
                    <a:gd name="T36" fmla="*/ 100 w 1274"/>
                    <a:gd name="T37" fmla="*/ 2 h 256"/>
                    <a:gd name="T38" fmla="*/ 125 w 1274"/>
                    <a:gd name="T39" fmla="*/ 0 h 2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274" h="256">
                      <a:moveTo>
                        <a:pt x="125" y="0"/>
                      </a:moveTo>
                      <a:lnTo>
                        <a:pt x="1274" y="0"/>
                      </a:lnTo>
                      <a:lnTo>
                        <a:pt x="1050" y="256"/>
                      </a:lnTo>
                      <a:lnTo>
                        <a:pt x="125" y="256"/>
                      </a:lnTo>
                      <a:lnTo>
                        <a:pt x="100" y="254"/>
                      </a:lnTo>
                      <a:lnTo>
                        <a:pt x="76" y="247"/>
                      </a:lnTo>
                      <a:lnTo>
                        <a:pt x="55" y="234"/>
                      </a:lnTo>
                      <a:lnTo>
                        <a:pt x="37" y="219"/>
                      </a:lnTo>
                      <a:lnTo>
                        <a:pt x="22" y="200"/>
                      </a:lnTo>
                      <a:lnTo>
                        <a:pt x="10" y="178"/>
                      </a:lnTo>
                      <a:lnTo>
                        <a:pt x="3" y="154"/>
                      </a:lnTo>
                      <a:lnTo>
                        <a:pt x="0" y="128"/>
                      </a:lnTo>
                      <a:lnTo>
                        <a:pt x="3" y="103"/>
                      </a:lnTo>
                      <a:lnTo>
                        <a:pt x="10" y="79"/>
                      </a:lnTo>
                      <a:lnTo>
                        <a:pt x="22" y="57"/>
                      </a:lnTo>
                      <a:lnTo>
                        <a:pt x="37" y="38"/>
                      </a:lnTo>
                      <a:lnTo>
                        <a:pt x="55" y="22"/>
                      </a:lnTo>
                      <a:lnTo>
                        <a:pt x="76" y="10"/>
                      </a:lnTo>
                      <a:lnTo>
                        <a:pt x="100" y="2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39" name="Freeform 19"/>
                <p:cNvSpPr>
                  <a:spLocks/>
                </p:cNvSpPr>
                <p:nvPr/>
              </p:nvSpPr>
              <p:spPr bwMode="auto">
                <a:xfrm>
                  <a:off x="3768" y="2007"/>
                  <a:ext cx="40" cy="13"/>
                </a:xfrm>
                <a:custGeom>
                  <a:avLst/>
                  <a:gdLst>
                    <a:gd name="T0" fmla="*/ 125 w 808"/>
                    <a:gd name="T1" fmla="*/ 0 h 258"/>
                    <a:gd name="T2" fmla="*/ 808 w 808"/>
                    <a:gd name="T3" fmla="*/ 0 h 258"/>
                    <a:gd name="T4" fmla="*/ 667 w 808"/>
                    <a:gd name="T5" fmla="*/ 258 h 258"/>
                    <a:gd name="T6" fmla="*/ 125 w 808"/>
                    <a:gd name="T7" fmla="*/ 258 h 258"/>
                    <a:gd name="T8" fmla="*/ 100 w 808"/>
                    <a:gd name="T9" fmla="*/ 256 h 258"/>
                    <a:gd name="T10" fmla="*/ 76 w 808"/>
                    <a:gd name="T11" fmla="*/ 247 h 258"/>
                    <a:gd name="T12" fmla="*/ 55 w 808"/>
                    <a:gd name="T13" fmla="*/ 236 h 258"/>
                    <a:gd name="T14" fmla="*/ 37 w 808"/>
                    <a:gd name="T15" fmla="*/ 220 h 258"/>
                    <a:gd name="T16" fmla="*/ 22 w 808"/>
                    <a:gd name="T17" fmla="*/ 201 h 258"/>
                    <a:gd name="T18" fmla="*/ 10 w 808"/>
                    <a:gd name="T19" fmla="*/ 179 h 258"/>
                    <a:gd name="T20" fmla="*/ 3 w 808"/>
                    <a:gd name="T21" fmla="*/ 155 h 258"/>
                    <a:gd name="T22" fmla="*/ 0 w 808"/>
                    <a:gd name="T23" fmla="*/ 129 h 258"/>
                    <a:gd name="T24" fmla="*/ 3 w 808"/>
                    <a:gd name="T25" fmla="*/ 103 h 258"/>
                    <a:gd name="T26" fmla="*/ 10 w 808"/>
                    <a:gd name="T27" fmla="*/ 79 h 258"/>
                    <a:gd name="T28" fmla="*/ 22 w 808"/>
                    <a:gd name="T29" fmla="*/ 57 h 258"/>
                    <a:gd name="T30" fmla="*/ 37 w 808"/>
                    <a:gd name="T31" fmla="*/ 38 h 258"/>
                    <a:gd name="T32" fmla="*/ 55 w 808"/>
                    <a:gd name="T33" fmla="*/ 22 h 258"/>
                    <a:gd name="T34" fmla="*/ 76 w 808"/>
                    <a:gd name="T35" fmla="*/ 11 h 258"/>
                    <a:gd name="T36" fmla="*/ 100 w 808"/>
                    <a:gd name="T37" fmla="*/ 4 h 258"/>
                    <a:gd name="T38" fmla="*/ 125 w 808"/>
                    <a:gd name="T39" fmla="*/ 0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08" h="258">
                      <a:moveTo>
                        <a:pt x="125" y="0"/>
                      </a:moveTo>
                      <a:lnTo>
                        <a:pt x="808" y="0"/>
                      </a:lnTo>
                      <a:lnTo>
                        <a:pt x="667" y="258"/>
                      </a:lnTo>
                      <a:lnTo>
                        <a:pt x="125" y="258"/>
                      </a:lnTo>
                      <a:lnTo>
                        <a:pt x="100" y="256"/>
                      </a:lnTo>
                      <a:lnTo>
                        <a:pt x="76" y="247"/>
                      </a:lnTo>
                      <a:lnTo>
                        <a:pt x="55" y="236"/>
                      </a:lnTo>
                      <a:lnTo>
                        <a:pt x="37" y="220"/>
                      </a:lnTo>
                      <a:lnTo>
                        <a:pt x="22" y="201"/>
                      </a:lnTo>
                      <a:lnTo>
                        <a:pt x="10" y="179"/>
                      </a:lnTo>
                      <a:lnTo>
                        <a:pt x="3" y="155"/>
                      </a:lnTo>
                      <a:lnTo>
                        <a:pt x="0" y="129"/>
                      </a:lnTo>
                      <a:lnTo>
                        <a:pt x="3" y="103"/>
                      </a:lnTo>
                      <a:lnTo>
                        <a:pt x="10" y="79"/>
                      </a:lnTo>
                      <a:lnTo>
                        <a:pt x="22" y="57"/>
                      </a:lnTo>
                      <a:lnTo>
                        <a:pt x="37" y="38"/>
                      </a:lnTo>
                      <a:lnTo>
                        <a:pt x="55" y="22"/>
                      </a:lnTo>
                      <a:lnTo>
                        <a:pt x="76" y="11"/>
                      </a:lnTo>
                      <a:lnTo>
                        <a:pt x="100" y="4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40" name="Freeform 20"/>
                <p:cNvSpPr>
                  <a:spLocks/>
                </p:cNvSpPr>
                <p:nvPr/>
              </p:nvSpPr>
              <p:spPr bwMode="auto">
                <a:xfrm>
                  <a:off x="3768" y="2033"/>
                  <a:ext cx="29" cy="12"/>
                </a:xfrm>
                <a:custGeom>
                  <a:avLst/>
                  <a:gdLst>
                    <a:gd name="T0" fmla="*/ 125 w 591"/>
                    <a:gd name="T1" fmla="*/ 0 h 257"/>
                    <a:gd name="T2" fmla="*/ 591 w 591"/>
                    <a:gd name="T3" fmla="*/ 0 h 257"/>
                    <a:gd name="T4" fmla="*/ 531 w 591"/>
                    <a:gd name="T5" fmla="*/ 214 h 257"/>
                    <a:gd name="T6" fmla="*/ 527 w 591"/>
                    <a:gd name="T7" fmla="*/ 228 h 257"/>
                    <a:gd name="T8" fmla="*/ 525 w 591"/>
                    <a:gd name="T9" fmla="*/ 240 h 257"/>
                    <a:gd name="T10" fmla="*/ 523 w 591"/>
                    <a:gd name="T11" fmla="*/ 257 h 257"/>
                    <a:gd name="T12" fmla="*/ 125 w 591"/>
                    <a:gd name="T13" fmla="*/ 257 h 257"/>
                    <a:gd name="T14" fmla="*/ 100 w 591"/>
                    <a:gd name="T15" fmla="*/ 254 h 257"/>
                    <a:gd name="T16" fmla="*/ 76 w 591"/>
                    <a:gd name="T17" fmla="*/ 247 h 257"/>
                    <a:gd name="T18" fmla="*/ 55 w 591"/>
                    <a:gd name="T19" fmla="*/ 235 h 257"/>
                    <a:gd name="T20" fmla="*/ 37 w 591"/>
                    <a:gd name="T21" fmla="*/ 220 h 257"/>
                    <a:gd name="T22" fmla="*/ 22 w 591"/>
                    <a:gd name="T23" fmla="*/ 201 h 257"/>
                    <a:gd name="T24" fmla="*/ 10 w 591"/>
                    <a:gd name="T25" fmla="*/ 179 h 257"/>
                    <a:gd name="T26" fmla="*/ 3 w 591"/>
                    <a:gd name="T27" fmla="*/ 155 h 257"/>
                    <a:gd name="T28" fmla="*/ 0 w 591"/>
                    <a:gd name="T29" fmla="*/ 129 h 257"/>
                    <a:gd name="T30" fmla="*/ 3 w 591"/>
                    <a:gd name="T31" fmla="*/ 102 h 257"/>
                    <a:gd name="T32" fmla="*/ 10 w 591"/>
                    <a:gd name="T33" fmla="*/ 78 h 257"/>
                    <a:gd name="T34" fmla="*/ 22 w 591"/>
                    <a:gd name="T35" fmla="*/ 56 h 257"/>
                    <a:gd name="T36" fmla="*/ 37 w 591"/>
                    <a:gd name="T37" fmla="*/ 38 h 257"/>
                    <a:gd name="T38" fmla="*/ 55 w 591"/>
                    <a:gd name="T39" fmla="*/ 22 h 257"/>
                    <a:gd name="T40" fmla="*/ 76 w 591"/>
                    <a:gd name="T41" fmla="*/ 10 h 257"/>
                    <a:gd name="T42" fmla="*/ 100 w 591"/>
                    <a:gd name="T43" fmla="*/ 3 h 257"/>
                    <a:gd name="T44" fmla="*/ 125 w 591"/>
                    <a:gd name="T45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91" h="257">
                      <a:moveTo>
                        <a:pt x="125" y="0"/>
                      </a:moveTo>
                      <a:lnTo>
                        <a:pt x="591" y="0"/>
                      </a:lnTo>
                      <a:lnTo>
                        <a:pt x="531" y="214"/>
                      </a:lnTo>
                      <a:lnTo>
                        <a:pt x="527" y="228"/>
                      </a:lnTo>
                      <a:lnTo>
                        <a:pt x="525" y="240"/>
                      </a:lnTo>
                      <a:lnTo>
                        <a:pt x="523" y="257"/>
                      </a:lnTo>
                      <a:lnTo>
                        <a:pt x="125" y="257"/>
                      </a:lnTo>
                      <a:lnTo>
                        <a:pt x="100" y="254"/>
                      </a:lnTo>
                      <a:lnTo>
                        <a:pt x="76" y="247"/>
                      </a:lnTo>
                      <a:lnTo>
                        <a:pt x="55" y="235"/>
                      </a:lnTo>
                      <a:lnTo>
                        <a:pt x="37" y="220"/>
                      </a:lnTo>
                      <a:lnTo>
                        <a:pt x="22" y="201"/>
                      </a:lnTo>
                      <a:lnTo>
                        <a:pt x="10" y="179"/>
                      </a:lnTo>
                      <a:lnTo>
                        <a:pt x="3" y="155"/>
                      </a:lnTo>
                      <a:lnTo>
                        <a:pt x="0" y="129"/>
                      </a:lnTo>
                      <a:lnTo>
                        <a:pt x="3" y="102"/>
                      </a:lnTo>
                      <a:lnTo>
                        <a:pt x="10" y="78"/>
                      </a:lnTo>
                      <a:lnTo>
                        <a:pt x="22" y="56"/>
                      </a:lnTo>
                      <a:lnTo>
                        <a:pt x="37" y="38"/>
                      </a:lnTo>
                      <a:lnTo>
                        <a:pt x="55" y="22"/>
                      </a:lnTo>
                      <a:lnTo>
                        <a:pt x="76" y="10"/>
                      </a:lnTo>
                      <a:lnTo>
                        <a:pt x="100" y="3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41" name="Freeform 21"/>
                <p:cNvSpPr>
                  <a:spLocks noEditPoints="1"/>
                </p:cNvSpPr>
                <p:nvPr/>
              </p:nvSpPr>
              <p:spPr bwMode="auto">
                <a:xfrm>
                  <a:off x="3814" y="1959"/>
                  <a:ext cx="75" cy="76"/>
                </a:xfrm>
                <a:custGeom>
                  <a:avLst/>
                  <a:gdLst>
                    <a:gd name="T0" fmla="*/ 823 w 1491"/>
                    <a:gd name="T1" fmla="*/ 448 h 1610"/>
                    <a:gd name="T2" fmla="*/ 806 w 1491"/>
                    <a:gd name="T3" fmla="*/ 460 h 1610"/>
                    <a:gd name="T4" fmla="*/ 229 w 1491"/>
                    <a:gd name="T5" fmla="*/ 1127 h 1610"/>
                    <a:gd name="T6" fmla="*/ 227 w 1491"/>
                    <a:gd name="T7" fmla="*/ 1152 h 1610"/>
                    <a:gd name="T8" fmla="*/ 240 w 1491"/>
                    <a:gd name="T9" fmla="*/ 1174 h 1610"/>
                    <a:gd name="T10" fmla="*/ 276 w 1491"/>
                    <a:gd name="T11" fmla="*/ 1207 h 1610"/>
                    <a:gd name="T12" fmla="*/ 296 w 1491"/>
                    <a:gd name="T13" fmla="*/ 1212 h 1610"/>
                    <a:gd name="T14" fmla="*/ 316 w 1491"/>
                    <a:gd name="T15" fmla="*/ 1205 h 1610"/>
                    <a:gd name="T16" fmla="*/ 893 w 1491"/>
                    <a:gd name="T17" fmla="*/ 543 h 1610"/>
                    <a:gd name="T18" fmla="*/ 903 w 1491"/>
                    <a:gd name="T19" fmla="*/ 519 h 1610"/>
                    <a:gd name="T20" fmla="*/ 898 w 1491"/>
                    <a:gd name="T21" fmla="*/ 493 h 1610"/>
                    <a:gd name="T22" fmla="*/ 863 w 1491"/>
                    <a:gd name="T23" fmla="*/ 457 h 1610"/>
                    <a:gd name="T24" fmla="*/ 844 w 1491"/>
                    <a:gd name="T25" fmla="*/ 447 h 1610"/>
                    <a:gd name="T26" fmla="*/ 1036 w 1491"/>
                    <a:gd name="T27" fmla="*/ 220 h 1610"/>
                    <a:gd name="T28" fmla="*/ 1012 w 1491"/>
                    <a:gd name="T29" fmla="*/ 226 h 1610"/>
                    <a:gd name="T30" fmla="*/ 953 w 1491"/>
                    <a:gd name="T31" fmla="*/ 291 h 1610"/>
                    <a:gd name="T32" fmla="*/ 943 w 1491"/>
                    <a:gd name="T33" fmla="*/ 321 h 1610"/>
                    <a:gd name="T34" fmla="*/ 949 w 1491"/>
                    <a:gd name="T35" fmla="*/ 341 h 1610"/>
                    <a:gd name="T36" fmla="*/ 984 w 1491"/>
                    <a:gd name="T37" fmla="*/ 375 h 1610"/>
                    <a:gd name="T38" fmla="*/ 1003 w 1491"/>
                    <a:gd name="T39" fmla="*/ 386 h 1610"/>
                    <a:gd name="T40" fmla="*/ 1023 w 1491"/>
                    <a:gd name="T41" fmla="*/ 385 h 1610"/>
                    <a:gd name="T42" fmla="*/ 1041 w 1491"/>
                    <a:gd name="T43" fmla="*/ 373 h 1610"/>
                    <a:gd name="T44" fmla="*/ 1084 w 1491"/>
                    <a:gd name="T45" fmla="*/ 324 h 1610"/>
                    <a:gd name="T46" fmla="*/ 1098 w 1491"/>
                    <a:gd name="T47" fmla="*/ 304 h 1610"/>
                    <a:gd name="T48" fmla="*/ 1100 w 1491"/>
                    <a:gd name="T49" fmla="*/ 279 h 1610"/>
                    <a:gd name="T50" fmla="*/ 1088 w 1491"/>
                    <a:gd name="T51" fmla="*/ 256 h 1610"/>
                    <a:gd name="T52" fmla="*/ 1048 w 1491"/>
                    <a:gd name="T53" fmla="*/ 224 h 1610"/>
                    <a:gd name="T54" fmla="*/ 1014 w 1491"/>
                    <a:gd name="T55" fmla="*/ 0 h 1610"/>
                    <a:gd name="T56" fmla="*/ 1413 w 1491"/>
                    <a:gd name="T57" fmla="*/ 533 h 1610"/>
                    <a:gd name="T58" fmla="*/ 477 w 1491"/>
                    <a:gd name="T59" fmla="*/ 1610 h 1610"/>
                    <a:gd name="T60" fmla="*/ 67 w 1491"/>
                    <a:gd name="T61" fmla="*/ 1091 h 1610"/>
                    <a:gd name="T62" fmla="*/ 1014 w 1491"/>
                    <a:gd name="T63" fmla="*/ 0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491" h="1610">
                      <a:moveTo>
                        <a:pt x="834" y="446"/>
                      </a:moveTo>
                      <a:lnTo>
                        <a:pt x="823" y="448"/>
                      </a:lnTo>
                      <a:lnTo>
                        <a:pt x="813" y="453"/>
                      </a:lnTo>
                      <a:lnTo>
                        <a:pt x="806" y="460"/>
                      </a:lnTo>
                      <a:lnTo>
                        <a:pt x="236" y="1116"/>
                      </a:lnTo>
                      <a:lnTo>
                        <a:pt x="229" y="1127"/>
                      </a:lnTo>
                      <a:lnTo>
                        <a:pt x="226" y="1140"/>
                      </a:lnTo>
                      <a:lnTo>
                        <a:pt x="227" y="1152"/>
                      </a:lnTo>
                      <a:lnTo>
                        <a:pt x="231" y="1164"/>
                      </a:lnTo>
                      <a:lnTo>
                        <a:pt x="240" y="1174"/>
                      </a:lnTo>
                      <a:lnTo>
                        <a:pt x="268" y="1200"/>
                      </a:lnTo>
                      <a:lnTo>
                        <a:pt x="276" y="1207"/>
                      </a:lnTo>
                      <a:lnTo>
                        <a:pt x="286" y="1211"/>
                      </a:lnTo>
                      <a:lnTo>
                        <a:pt x="296" y="1212"/>
                      </a:lnTo>
                      <a:lnTo>
                        <a:pt x="307" y="1210"/>
                      </a:lnTo>
                      <a:lnTo>
                        <a:pt x="316" y="1205"/>
                      </a:lnTo>
                      <a:lnTo>
                        <a:pt x="325" y="1197"/>
                      </a:lnTo>
                      <a:lnTo>
                        <a:pt x="893" y="543"/>
                      </a:lnTo>
                      <a:lnTo>
                        <a:pt x="900" y="531"/>
                      </a:lnTo>
                      <a:lnTo>
                        <a:pt x="903" y="519"/>
                      </a:lnTo>
                      <a:lnTo>
                        <a:pt x="903" y="506"/>
                      </a:lnTo>
                      <a:lnTo>
                        <a:pt x="898" y="493"/>
                      </a:lnTo>
                      <a:lnTo>
                        <a:pt x="890" y="483"/>
                      </a:lnTo>
                      <a:lnTo>
                        <a:pt x="863" y="457"/>
                      </a:lnTo>
                      <a:lnTo>
                        <a:pt x="854" y="452"/>
                      </a:lnTo>
                      <a:lnTo>
                        <a:pt x="844" y="447"/>
                      </a:lnTo>
                      <a:lnTo>
                        <a:pt x="834" y="446"/>
                      </a:lnTo>
                      <a:close/>
                      <a:moveTo>
                        <a:pt x="1036" y="220"/>
                      </a:moveTo>
                      <a:lnTo>
                        <a:pt x="1024" y="220"/>
                      </a:lnTo>
                      <a:lnTo>
                        <a:pt x="1012" y="226"/>
                      </a:lnTo>
                      <a:lnTo>
                        <a:pt x="1002" y="234"/>
                      </a:lnTo>
                      <a:lnTo>
                        <a:pt x="953" y="291"/>
                      </a:lnTo>
                      <a:lnTo>
                        <a:pt x="945" y="305"/>
                      </a:lnTo>
                      <a:lnTo>
                        <a:pt x="943" y="321"/>
                      </a:lnTo>
                      <a:lnTo>
                        <a:pt x="945" y="331"/>
                      </a:lnTo>
                      <a:lnTo>
                        <a:pt x="949" y="341"/>
                      </a:lnTo>
                      <a:lnTo>
                        <a:pt x="956" y="349"/>
                      </a:lnTo>
                      <a:lnTo>
                        <a:pt x="984" y="375"/>
                      </a:lnTo>
                      <a:lnTo>
                        <a:pt x="993" y="382"/>
                      </a:lnTo>
                      <a:lnTo>
                        <a:pt x="1003" y="386"/>
                      </a:lnTo>
                      <a:lnTo>
                        <a:pt x="1013" y="386"/>
                      </a:lnTo>
                      <a:lnTo>
                        <a:pt x="1023" y="385"/>
                      </a:lnTo>
                      <a:lnTo>
                        <a:pt x="1033" y="379"/>
                      </a:lnTo>
                      <a:lnTo>
                        <a:pt x="1041" y="373"/>
                      </a:lnTo>
                      <a:lnTo>
                        <a:pt x="1043" y="370"/>
                      </a:lnTo>
                      <a:lnTo>
                        <a:pt x="1084" y="324"/>
                      </a:lnTo>
                      <a:lnTo>
                        <a:pt x="1091" y="315"/>
                      </a:lnTo>
                      <a:lnTo>
                        <a:pt x="1098" y="304"/>
                      </a:lnTo>
                      <a:lnTo>
                        <a:pt x="1101" y="292"/>
                      </a:lnTo>
                      <a:lnTo>
                        <a:pt x="1100" y="279"/>
                      </a:lnTo>
                      <a:lnTo>
                        <a:pt x="1096" y="267"/>
                      </a:lnTo>
                      <a:lnTo>
                        <a:pt x="1088" y="256"/>
                      </a:lnTo>
                      <a:lnTo>
                        <a:pt x="1059" y="231"/>
                      </a:lnTo>
                      <a:lnTo>
                        <a:pt x="1048" y="224"/>
                      </a:lnTo>
                      <a:lnTo>
                        <a:pt x="1036" y="220"/>
                      </a:lnTo>
                      <a:close/>
                      <a:moveTo>
                        <a:pt x="1014" y="0"/>
                      </a:moveTo>
                      <a:lnTo>
                        <a:pt x="1491" y="443"/>
                      </a:lnTo>
                      <a:lnTo>
                        <a:pt x="1413" y="533"/>
                      </a:lnTo>
                      <a:lnTo>
                        <a:pt x="545" y="1533"/>
                      </a:lnTo>
                      <a:lnTo>
                        <a:pt x="477" y="1610"/>
                      </a:lnTo>
                      <a:lnTo>
                        <a:pt x="0" y="1168"/>
                      </a:lnTo>
                      <a:lnTo>
                        <a:pt x="67" y="1091"/>
                      </a:lnTo>
                      <a:lnTo>
                        <a:pt x="936" y="91"/>
                      </a:lnTo>
                      <a:lnTo>
                        <a:pt x="101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42" name="Freeform 22"/>
                <p:cNvSpPr>
                  <a:spLocks/>
                </p:cNvSpPr>
                <p:nvPr/>
              </p:nvSpPr>
              <p:spPr bwMode="auto">
                <a:xfrm>
                  <a:off x="3867" y="1950"/>
                  <a:ext cx="30" cy="27"/>
                </a:xfrm>
                <a:custGeom>
                  <a:avLst/>
                  <a:gdLst>
                    <a:gd name="T0" fmla="*/ 119 w 595"/>
                    <a:gd name="T1" fmla="*/ 0 h 577"/>
                    <a:gd name="T2" fmla="*/ 595 w 595"/>
                    <a:gd name="T3" fmla="*/ 442 h 577"/>
                    <a:gd name="T4" fmla="*/ 478 w 595"/>
                    <a:gd name="T5" fmla="*/ 577 h 577"/>
                    <a:gd name="T6" fmla="*/ 0 w 595"/>
                    <a:gd name="T7" fmla="*/ 134 h 577"/>
                    <a:gd name="T8" fmla="*/ 37 w 595"/>
                    <a:gd name="T9" fmla="*/ 93 h 577"/>
                    <a:gd name="T10" fmla="*/ 119 w 595"/>
                    <a:gd name="T11" fmla="*/ 0 h 5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5" h="577">
                      <a:moveTo>
                        <a:pt x="119" y="0"/>
                      </a:moveTo>
                      <a:lnTo>
                        <a:pt x="595" y="442"/>
                      </a:lnTo>
                      <a:lnTo>
                        <a:pt x="478" y="577"/>
                      </a:lnTo>
                      <a:lnTo>
                        <a:pt x="0" y="134"/>
                      </a:lnTo>
                      <a:lnTo>
                        <a:pt x="37" y="93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43" name="Freeform 23"/>
                <p:cNvSpPr>
                  <a:spLocks noEditPoints="1"/>
                </p:cNvSpPr>
                <p:nvPr/>
              </p:nvSpPr>
              <p:spPr bwMode="auto">
                <a:xfrm>
                  <a:off x="3875" y="1936"/>
                  <a:ext cx="34" cy="33"/>
                </a:xfrm>
                <a:custGeom>
                  <a:avLst/>
                  <a:gdLst>
                    <a:gd name="T0" fmla="*/ 262 w 673"/>
                    <a:gd name="T1" fmla="*/ 126 h 675"/>
                    <a:gd name="T2" fmla="*/ 178 w 673"/>
                    <a:gd name="T3" fmla="*/ 222 h 675"/>
                    <a:gd name="T4" fmla="*/ 469 w 673"/>
                    <a:gd name="T5" fmla="*/ 491 h 675"/>
                    <a:gd name="T6" fmla="*/ 552 w 673"/>
                    <a:gd name="T7" fmla="*/ 395 h 675"/>
                    <a:gd name="T8" fmla="*/ 262 w 673"/>
                    <a:gd name="T9" fmla="*/ 126 h 675"/>
                    <a:gd name="T10" fmla="*/ 256 w 673"/>
                    <a:gd name="T11" fmla="*/ 0 h 675"/>
                    <a:gd name="T12" fmla="*/ 283 w 673"/>
                    <a:gd name="T13" fmla="*/ 1 h 675"/>
                    <a:gd name="T14" fmla="*/ 309 w 673"/>
                    <a:gd name="T15" fmla="*/ 9 h 675"/>
                    <a:gd name="T16" fmla="*/ 334 w 673"/>
                    <a:gd name="T17" fmla="*/ 20 h 675"/>
                    <a:gd name="T18" fmla="*/ 357 w 673"/>
                    <a:gd name="T19" fmla="*/ 37 h 675"/>
                    <a:gd name="T20" fmla="*/ 627 w 673"/>
                    <a:gd name="T21" fmla="*/ 288 h 675"/>
                    <a:gd name="T22" fmla="*/ 645 w 673"/>
                    <a:gd name="T23" fmla="*/ 309 h 675"/>
                    <a:gd name="T24" fmla="*/ 659 w 673"/>
                    <a:gd name="T25" fmla="*/ 333 h 675"/>
                    <a:gd name="T26" fmla="*/ 668 w 673"/>
                    <a:gd name="T27" fmla="*/ 360 h 675"/>
                    <a:gd name="T28" fmla="*/ 673 w 673"/>
                    <a:gd name="T29" fmla="*/ 387 h 675"/>
                    <a:gd name="T30" fmla="*/ 671 w 673"/>
                    <a:gd name="T31" fmla="*/ 415 h 675"/>
                    <a:gd name="T32" fmla="*/ 665 w 673"/>
                    <a:gd name="T33" fmla="*/ 443 h 675"/>
                    <a:gd name="T34" fmla="*/ 654 w 673"/>
                    <a:gd name="T35" fmla="*/ 468 h 675"/>
                    <a:gd name="T36" fmla="*/ 638 w 673"/>
                    <a:gd name="T37" fmla="*/ 491 h 675"/>
                    <a:gd name="T38" fmla="*/ 478 w 673"/>
                    <a:gd name="T39" fmla="*/ 675 h 675"/>
                    <a:gd name="T40" fmla="*/ 0 w 673"/>
                    <a:gd name="T41" fmla="*/ 232 h 675"/>
                    <a:gd name="T42" fmla="*/ 160 w 673"/>
                    <a:gd name="T43" fmla="*/ 48 h 675"/>
                    <a:gd name="T44" fmla="*/ 180 w 673"/>
                    <a:gd name="T45" fmla="*/ 30 h 675"/>
                    <a:gd name="T46" fmla="*/ 204 w 673"/>
                    <a:gd name="T47" fmla="*/ 15 h 675"/>
                    <a:gd name="T48" fmla="*/ 229 w 673"/>
                    <a:gd name="T49" fmla="*/ 5 h 675"/>
                    <a:gd name="T50" fmla="*/ 256 w 673"/>
                    <a:gd name="T51" fmla="*/ 0 h 6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673" h="675">
                      <a:moveTo>
                        <a:pt x="262" y="126"/>
                      </a:moveTo>
                      <a:lnTo>
                        <a:pt x="178" y="222"/>
                      </a:lnTo>
                      <a:lnTo>
                        <a:pt x="469" y="491"/>
                      </a:lnTo>
                      <a:lnTo>
                        <a:pt x="552" y="395"/>
                      </a:lnTo>
                      <a:lnTo>
                        <a:pt x="262" y="126"/>
                      </a:lnTo>
                      <a:close/>
                      <a:moveTo>
                        <a:pt x="256" y="0"/>
                      </a:moveTo>
                      <a:lnTo>
                        <a:pt x="283" y="1"/>
                      </a:lnTo>
                      <a:lnTo>
                        <a:pt x="309" y="9"/>
                      </a:lnTo>
                      <a:lnTo>
                        <a:pt x="334" y="20"/>
                      </a:lnTo>
                      <a:lnTo>
                        <a:pt x="357" y="37"/>
                      </a:lnTo>
                      <a:lnTo>
                        <a:pt x="627" y="288"/>
                      </a:lnTo>
                      <a:lnTo>
                        <a:pt x="645" y="309"/>
                      </a:lnTo>
                      <a:lnTo>
                        <a:pt x="659" y="333"/>
                      </a:lnTo>
                      <a:lnTo>
                        <a:pt x="668" y="360"/>
                      </a:lnTo>
                      <a:lnTo>
                        <a:pt x="673" y="387"/>
                      </a:lnTo>
                      <a:lnTo>
                        <a:pt x="671" y="415"/>
                      </a:lnTo>
                      <a:lnTo>
                        <a:pt x="665" y="443"/>
                      </a:lnTo>
                      <a:lnTo>
                        <a:pt x="654" y="468"/>
                      </a:lnTo>
                      <a:lnTo>
                        <a:pt x="638" y="491"/>
                      </a:lnTo>
                      <a:lnTo>
                        <a:pt x="478" y="675"/>
                      </a:lnTo>
                      <a:lnTo>
                        <a:pt x="0" y="232"/>
                      </a:lnTo>
                      <a:lnTo>
                        <a:pt x="160" y="48"/>
                      </a:lnTo>
                      <a:lnTo>
                        <a:pt x="180" y="30"/>
                      </a:lnTo>
                      <a:lnTo>
                        <a:pt x="204" y="15"/>
                      </a:lnTo>
                      <a:lnTo>
                        <a:pt x="229" y="5"/>
                      </a:lnTo>
                      <a:lnTo>
                        <a:pt x="25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44" name="Freeform 24"/>
                <p:cNvSpPr>
                  <a:spLocks noEditPoints="1"/>
                </p:cNvSpPr>
                <p:nvPr/>
              </p:nvSpPr>
              <p:spPr bwMode="auto">
                <a:xfrm>
                  <a:off x="3803" y="2018"/>
                  <a:ext cx="32" cy="32"/>
                </a:xfrm>
                <a:custGeom>
                  <a:avLst/>
                  <a:gdLst>
                    <a:gd name="T0" fmla="*/ 210 w 645"/>
                    <a:gd name="T1" fmla="*/ 157 h 681"/>
                    <a:gd name="T2" fmla="*/ 146 w 645"/>
                    <a:gd name="T3" fmla="*/ 389 h 681"/>
                    <a:gd name="T4" fmla="*/ 272 w 645"/>
                    <a:gd name="T5" fmla="*/ 506 h 681"/>
                    <a:gd name="T6" fmla="*/ 488 w 645"/>
                    <a:gd name="T7" fmla="*/ 415 h 681"/>
                    <a:gd name="T8" fmla="*/ 210 w 645"/>
                    <a:gd name="T9" fmla="*/ 157 h 681"/>
                    <a:gd name="T10" fmla="*/ 167 w 645"/>
                    <a:gd name="T11" fmla="*/ 0 h 681"/>
                    <a:gd name="T12" fmla="*/ 645 w 645"/>
                    <a:gd name="T13" fmla="*/ 442 h 681"/>
                    <a:gd name="T14" fmla="*/ 95 w 645"/>
                    <a:gd name="T15" fmla="*/ 675 h 681"/>
                    <a:gd name="T16" fmla="*/ 80 w 645"/>
                    <a:gd name="T17" fmla="*/ 679 h 681"/>
                    <a:gd name="T18" fmla="*/ 65 w 645"/>
                    <a:gd name="T19" fmla="*/ 681 h 681"/>
                    <a:gd name="T20" fmla="*/ 50 w 645"/>
                    <a:gd name="T21" fmla="*/ 677 h 681"/>
                    <a:gd name="T22" fmla="*/ 35 w 645"/>
                    <a:gd name="T23" fmla="*/ 671 h 681"/>
                    <a:gd name="T24" fmla="*/ 23 w 645"/>
                    <a:gd name="T25" fmla="*/ 662 h 681"/>
                    <a:gd name="T26" fmla="*/ 10 w 645"/>
                    <a:gd name="T27" fmla="*/ 646 h 681"/>
                    <a:gd name="T28" fmla="*/ 3 w 645"/>
                    <a:gd name="T29" fmla="*/ 628 h 681"/>
                    <a:gd name="T30" fmla="*/ 0 w 645"/>
                    <a:gd name="T31" fmla="*/ 609 h 681"/>
                    <a:gd name="T32" fmla="*/ 3 w 645"/>
                    <a:gd name="T33" fmla="*/ 590 h 681"/>
                    <a:gd name="T34" fmla="*/ 167 w 645"/>
                    <a:gd name="T35" fmla="*/ 0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45" h="681">
                      <a:moveTo>
                        <a:pt x="210" y="157"/>
                      </a:moveTo>
                      <a:lnTo>
                        <a:pt x="146" y="389"/>
                      </a:lnTo>
                      <a:lnTo>
                        <a:pt x="272" y="506"/>
                      </a:lnTo>
                      <a:lnTo>
                        <a:pt x="488" y="415"/>
                      </a:lnTo>
                      <a:lnTo>
                        <a:pt x="210" y="157"/>
                      </a:lnTo>
                      <a:close/>
                      <a:moveTo>
                        <a:pt x="167" y="0"/>
                      </a:moveTo>
                      <a:lnTo>
                        <a:pt x="645" y="442"/>
                      </a:lnTo>
                      <a:lnTo>
                        <a:pt x="95" y="675"/>
                      </a:lnTo>
                      <a:lnTo>
                        <a:pt x="80" y="679"/>
                      </a:lnTo>
                      <a:lnTo>
                        <a:pt x="65" y="681"/>
                      </a:lnTo>
                      <a:lnTo>
                        <a:pt x="50" y="677"/>
                      </a:lnTo>
                      <a:lnTo>
                        <a:pt x="35" y="671"/>
                      </a:lnTo>
                      <a:lnTo>
                        <a:pt x="23" y="662"/>
                      </a:lnTo>
                      <a:lnTo>
                        <a:pt x="10" y="646"/>
                      </a:lnTo>
                      <a:lnTo>
                        <a:pt x="3" y="628"/>
                      </a:lnTo>
                      <a:lnTo>
                        <a:pt x="0" y="609"/>
                      </a:lnTo>
                      <a:lnTo>
                        <a:pt x="3" y="590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</p:grpSp>
      </p:grpSp>
      <p:grpSp>
        <p:nvGrpSpPr>
          <p:cNvPr id="57" name="Group 56"/>
          <p:cNvGrpSpPr/>
          <p:nvPr/>
        </p:nvGrpSpPr>
        <p:grpSpPr>
          <a:xfrm>
            <a:off x="5965026" y="4037479"/>
            <a:ext cx="5774690" cy="968188"/>
            <a:chOff x="6156053" y="4037479"/>
            <a:chExt cx="5774690" cy="968188"/>
          </a:xfrm>
        </p:grpSpPr>
        <p:sp>
          <p:nvSpPr>
            <p:cNvPr id="13" name="Rectangle 12"/>
            <p:cNvSpPr/>
            <p:nvPr/>
          </p:nvSpPr>
          <p:spPr>
            <a:xfrm>
              <a:off x="6156053" y="4037479"/>
              <a:ext cx="5774690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x-none" sz="2400" b="1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寄送影片（YouTube、MeetOn、成功名人錄）</a:t>
              </a:r>
              <a:r>
                <a:rPr lang="x-none" sz="2400" b="1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給他們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62065" y="4284770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0" name="Freeform 29"/>
            <p:cNvSpPr>
              <a:spLocks noEditPoints="1"/>
            </p:cNvSpPr>
            <p:nvPr/>
          </p:nvSpPr>
          <p:spPr bwMode="auto">
            <a:xfrm>
              <a:off x="6452614" y="4426824"/>
              <a:ext cx="276103" cy="173092"/>
            </a:xfrm>
            <a:custGeom>
              <a:avLst/>
              <a:gdLst>
                <a:gd name="T0" fmla="*/ 1382 w 3456"/>
                <a:gd name="T1" fmla="*/ 1786 h 2408"/>
                <a:gd name="T2" fmla="*/ 1382 w 3456"/>
                <a:gd name="T3" fmla="*/ 490 h 2408"/>
                <a:gd name="T4" fmla="*/ 2940 w 3456"/>
                <a:gd name="T5" fmla="*/ 0 h 2408"/>
                <a:gd name="T6" fmla="*/ 3051 w 3456"/>
                <a:gd name="T7" fmla="*/ 12 h 2408"/>
                <a:gd name="T8" fmla="*/ 3153 w 3456"/>
                <a:gd name="T9" fmla="*/ 46 h 2408"/>
                <a:gd name="T10" fmla="*/ 3244 w 3456"/>
                <a:gd name="T11" fmla="*/ 99 h 2408"/>
                <a:gd name="T12" fmla="*/ 3323 w 3456"/>
                <a:gd name="T13" fmla="*/ 170 h 2408"/>
                <a:gd name="T14" fmla="*/ 3386 w 3456"/>
                <a:gd name="T15" fmla="*/ 254 h 2408"/>
                <a:gd name="T16" fmla="*/ 3430 w 3456"/>
                <a:gd name="T17" fmla="*/ 351 h 2408"/>
                <a:gd name="T18" fmla="*/ 3453 w 3456"/>
                <a:gd name="T19" fmla="*/ 459 h 2408"/>
                <a:gd name="T20" fmla="*/ 3456 w 3456"/>
                <a:gd name="T21" fmla="*/ 1893 h 2408"/>
                <a:gd name="T22" fmla="*/ 3444 w 3456"/>
                <a:gd name="T23" fmla="*/ 2004 h 2408"/>
                <a:gd name="T24" fmla="*/ 3410 w 3456"/>
                <a:gd name="T25" fmla="*/ 2106 h 2408"/>
                <a:gd name="T26" fmla="*/ 3357 w 3456"/>
                <a:gd name="T27" fmla="*/ 2197 h 2408"/>
                <a:gd name="T28" fmla="*/ 3285 w 3456"/>
                <a:gd name="T29" fmla="*/ 2276 h 2408"/>
                <a:gd name="T30" fmla="*/ 3200 w 3456"/>
                <a:gd name="T31" fmla="*/ 2337 h 2408"/>
                <a:gd name="T32" fmla="*/ 3103 w 3456"/>
                <a:gd name="T33" fmla="*/ 2382 h 2408"/>
                <a:gd name="T34" fmla="*/ 2996 w 3456"/>
                <a:gd name="T35" fmla="*/ 2405 h 2408"/>
                <a:gd name="T36" fmla="*/ 516 w 3456"/>
                <a:gd name="T37" fmla="*/ 2408 h 2408"/>
                <a:gd name="T38" fmla="*/ 405 w 3456"/>
                <a:gd name="T39" fmla="*/ 2396 h 2408"/>
                <a:gd name="T40" fmla="*/ 303 w 3456"/>
                <a:gd name="T41" fmla="*/ 2362 h 2408"/>
                <a:gd name="T42" fmla="*/ 212 w 3456"/>
                <a:gd name="T43" fmla="*/ 2309 h 2408"/>
                <a:gd name="T44" fmla="*/ 133 w 3456"/>
                <a:gd name="T45" fmla="*/ 2238 h 2408"/>
                <a:gd name="T46" fmla="*/ 70 w 3456"/>
                <a:gd name="T47" fmla="*/ 2153 h 2408"/>
                <a:gd name="T48" fmla="*/ 26 w 3456"/>
                <a:gd name="T49" fmla="*/ 2056 h 2408"/>
                <a:gd name="T50" fmla="*/ 3 w 3456"/>
                <a:gd name="T51" fmla="*/ 1949 h 2408"/>
                <a:gd name="T52" fmla="*/ 0 w 3456"/>
                <a:gd name="T53" fmla="*/ 514 h 2408"/>
                <a:gd name="T54" fmla="*/ 12 w 3456"/>
                <a:gd name="T55" fmla="*/ 404 h 2408"/>
                <a:gd name="T56" fmla="*/ 46 w 3456"/>
                <a:gd name="T57" fmla="*/ 301 h 2408"/>
                <a:gd name="T58" fmla="*/ 99 w 3456"/>
                <a:gd name="T59" fmla="*/ 211 h 2408"/>
                <a:gd name="T60" fmla="*/ 171 w 3456"/>
                <a:gd name="T61" fmla="*/ 133 h 2408"/>
                <a:gd name="T62" fmla="*/ 256 w 3456"/>
                <a:gd name="T63" fmla="*/ 70 h 2408"/>
                <a:gd name="T64" fmla="*/ 353 w 3456"/>
                <a:gd name="T65" fmla="*/ 26 h 2408"/>
                <a:gd name="T66" fmla="*/ 460 w 3456"/>
                <a:gd name="T67" fmla="*/ 3 h 2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56" h="2408">
                  <a:moveTo>
                    <a:pt x="1382" y="490"/>
                  </a:moveTo>
                  <a:lnTo>
                    <a:pt x="1382" y="1786"/>
                  </a:lnTo>
                  <a:lnTo>
                    <a:pt x="2369" y="1138"/>
                  </a:lnTo>
                  <a:lnTo>
                    <a:pt x="1382" y="490"/>
                  </a:lnTo>
                  <a:close/>
                  <a:moveTo>
                    <a:pt x="516" y="0"/>
                  </a:moveTo>
                  <a:lnTo>
                    <a:pt x="2940" y="0"/>
                  </a:lnTo>
                  <a:lnTo>
                    <a:pt x="2996" y="3"/>
                  </a:lnTo>
                  <a:lnTo>
                    <a:pt x="3051" y="12"/>
                  </a:lnTo>
                  <a:lnTo>
                    <a:pt x="3103" y="26"/>
                  </a:lnTo>
                  <a:lnTo>
                    <a:pt x="3153" y="46"/>
                  </a:lnTo>
                  <a:lnTo>
                    <a:pt x="3200" y="70"/>
                  </a:lnTo>
                  <a:lnTo>
                    <a:pt x="3244" y="99"/>
                  </a:lnTo>
                  <a:lnTo>
                    <a:pt x="3285" y="133"/>
                  </a:lnTo>
                  <a:lnTo>
                    <a:pt x="3323" y="170"/>
                  </a:lnTo>
                  <a:lnTo>
                    <a:pt x="3357" y="211"/>
                  </a:lnTo>
                  <a:lnTo>
                    <a:pt x="3386" y="254"/>
                  </a:lnTo>
                  <a:lnTo>
                    <a:pt x="3410" y="301"/>
                  </a:lnTo>
                  <a:lnTo>
                    <a:pt x="3430" y="351"/>
                  </a:lnTo>
                  <a:lnTo>
                    <a:pt x="3444" y="404"/>
                  </a:lnTo>
                  <a:lnTo>
                    <a:pt x="3453" y="459"/>
                  </a:lnTo>
                  <a:lnTo>
                    <a:pt x="3456" y="514"/>
                  </a:lnTo>
                  <a:lnTo>
                    <a:pt x="3456" y="1893"/>
                  </a:lnTo>
                  <a:lnTo>
                    <a:pt x="3453" y="1949"/>
                  </a:lnTo>
                  <a:lnTo>
                    <a:pt x="3444" y="2004"/>
                  </a:lnTo>
                  <a:lnTo>
                    <a:pt x="3430" y="2056"/>
                  </a:lnTo>
                  <a:lnTo>
                    <a:pt x="3410" y="2106"/>
                  </a:lnTo>
                  <a:lnTo>
                    <a:pt x="3386" y="2153"/>
                  </a:lnTo>
                  <a:lnTo>
                    <a:pt x="3357" y="2197"/>
                  </a:lnTo>
                  <a:lnTo>
                    <a:pt x="3323" y="2238"/>
                  </a:lnTo>
                  <a:lnTo>
                    <a:pt x="3285" y="2276"/>
                  </a:lnTo>
                  <a:lnTo>
                    <a:pt x="3244" y="2309"/>
                  </a:lnTo>
                  <a:lnTo>
                    <a:pt x="3200" y="2337"/>
                  </a:lnTo>
                  <a:lnTo>
                    <a:pt x="3153" y="2362"/>
                  </a:lnTo>
                  <a:lnTo>
                    <a:pt x="3103" y="2382"/>
                  </a:lnTo>
                  <a:lnTo>
                    <a:pt x="3051" y="2396"/>
                  </a:lnTo>
                  <a:lnTo>
                    <a:pt x="2996" y="2405"/>
                  </a:lnTo>
                  <a:lnTo>
                    <a:pt x="2940" y="2408"/>
                  </a:lnTo>
                  <a:lnTo>
                    <a:pt x="516" y="2408"/>
                  </a:lnTo>
                  <a:lnTo>
                    <a:pt x="460" y="2405"/>
                  </a:lnTo>
                  <a:lnTo>
                    <a:pt x="405" y="2396"/>
                  </a:lnTo>
                  <a:lnTo>
                    <a:pt x="353" y="2382"/>
                  </a:lnTo>
                  <a:lnTo>
                    <a:pt x="303" y="2362"/>
                  </a:lnTo>
                  <a:lnTo>
                    <a:pt x="256" y="2337"/>
                  </a:lnTo>
                  <a:lnTo>
                    <a:pt x="212" y="2309"/>
                  </a:lnTo>
                  <a:lnTo>
                    <a:pt x="171" y="2276"/>
                  </a:lnTo>
                  <a:lnTo>
                    <a:pt x="133" y="2238"/>
                  </a:lnTo>
                  <a:lnTo>
                    <a:pt x="99" y="2197"/>
                  </a:lnTo>
                  <a:lnTo>
                    <a:pt x="70" y="2153"/>
                  </a:lnTo>
                  <a:lnTo>
                    <a:pt x="46" y="2106"/>
                  </a:lnTo>
                  <a:lnTo>
                    <a:pt x="26" y="2056"/>
                  </a:lnTo>
                  <a:lnTo>
                    <a:pt x="12" y="2004"/>
                  </a:lnTo>
                  <a:lnTo>
                    <a:pt x="3" y="1949"/>
                  </a:lnTo>
                  <a:lnTo>
                    <a:pt x="0" y="1893"/>
                  </a:lnTo>
                  <a:lnTo>
                    <a:pt x="0" y="514"/>
                  </a:lnTo>
                  <a:lnTo>
                    <a:pt x="3" y="459"/>
                  </a:lnTo>
                  <a:lnTo>
                    <a:pt x="12" y="404"/>
                  </a:lnTo>
                  <a:lnTo>
                    <a:pt x="26" y="351"/>
                  </a:lnTo>
                  <a:lnTo>
                    <a:pt x="46" y="301"/>
                  </a:lnTo>
                  <a:lnTo>
                    <a:pt x="70" y="254"/>
                  </a:lnTo>
                  <a:lnTo>
                    <a:pt x="99" y="211"/>
                  </a:lnTo>
                  <a:lnTo>
                    <a:pt x="133" y="170"/>
                  </a:lnTo>
                  <a:lnTo>
                    <a:pt x="171" y="133"/>
                  </a:lnTo>
                  <a:lnTo>
                    <a:pt x="212" y="99"/>
                  </a:lnTo>
                  <a:lnTo>
                    <a:pt x="256" y="70"/>
                  </a:lnTo>
                  <a:lnTo>
                    <a:pt x="303" y="46"/>
                  </a:lnTo>
                  <a:lnTo>
                    <a:pt x="353" y="26"/>
                  </a:lnTo>
                  <a:lnTo>
                    <a:pt x="405" y="12"/>
                  </a:lnTo>
                  <a:lnTo>
                    <a:pt x="460" y="3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967726" y="5126691"/>
            <a:ext cx="5771990" cy="968188"/>
            <a:chOff x="6158753" y="5126691"/>
            <a:chExt cx="5771990" cy="968188"/>
          </a:xfrm>
        </p:grpSpPr>
        <p:sp>
          <p:nvSpPr>
            <p:cNvPr id="16" name="Rectangle 15"/>
            <p:cNvSpPr/>
            <p:nvPr/>
          </p:nvSpPr>
          <p:spPr>
            <a:xfrm>
              <a:off x="6158753" y="5126691"/>
              <a:ext cx="5771990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x-none" sz="2400" b="1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安排與資深夥伴進行三方通話 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6362065" y="5373982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Freeform 34"/>
            <p:cNvSpPr>
              <a:spLocks/>
            </p:cNvSpPr>
            <p:nvPr/>
          </p:nvSpPr>
          <p:spPr bwMode="auto">
            <a:xfrm>
              <a:off x="6483650" y="5480334"/>
              <a:ext cx="214031" cy="244496"/>
            </a:xfrm>
            <a:custGeom>
              <a:avLst/>
              <a:gdLst>
                <a:gd name="T0" fmla="*/ 2638 w 2776"/>
                <a:gd name="T1" fmla="*/ 295 h 3539"/>
                <a:gd name="T2" fmla="*/ 2653 w 2776"/>
                <a:gd name="T3" fmla="*/ 312 h 3539"/>
                <a:gd name="T4" fmla="*/ 2666 w 2776"/>
                <a:gd name="T5" fmla="*/ 340 h 3539"/>
                <a:gd name="T6" fmla="*/ 2677 w 2776"/>
                <a:gd name="T7" fmla="*/ 405 h 3539"/>
                <a:gd name="T8" fmla="*/ 2681 w 2776"/>
                <a:gd name="T9" fmla="*/ 602 h 3539"/>
                <a:gd name="T10" fmla="*/ 2628 w 2776"/>
                <a:gd name="T11" fmla="*/ 918 h 3539"/>
                <a:gd name="T12" fmla="*/ 2469 w 2776"/>
                <a:gd name="T13" fmla="*/ 1333 h 3539"/>
                <a:gd name="T14" fmla="*/ 2155 w 2776"/>
                <a:gd name="T15" fmla="*/ 1831 h 3539"/>
                <a:gd name="T16" fmla="*/ 1673 w 2776"/>
                <a:gd name="T17" fmla="*/ 2359 h 3539"/>
                <a:gd name="T18" fmla="*/ 1217 w 2776"/>
                <a:gd name="T19" fmla="*/ 2703 h 3539"/>
                <a:gd name="T20" fmla="*/ 838 w 2776"/>
                <a:gd name="T21" fmla="*/ 2877 h 3539"/>
                <a:gd name="T22" fmla="*/ 550 w 2776"/>
                <a:gd name="T23" fmla="*/ 2935 h 3539"/>
                <a:gd name="T24" fmla="*/ 371 w 2776"/>
                <a:gd name="T25" fmla="*/ 2931 h 3539"/>
                <a:gd name="T26" fmla="*/ 305 w 2776"/>
                <a:gd name="T27" fmla="*/ 2916 h 3539"/>
                <a:gd name="T28" fmla="*/ 282 w 2776"/>
                <a:gd name="T29" fmla="*/ 2902 h 3539"/>
                <a:gd name="T30" fmla="*/ 221 w 2776"/>
                <a:gd name="T31" fmla="*/ 2817 h 3539"/>
                <a:gd name="T32" fmla="*/ 161 w 2776"/>
                <a:gd name="T33" fmla="*/ 3009 h 3539"/>
                <a:gd name="T34" fmla="*/ 260 w 2776"/>
                <a:gd name="T35" fmla="*/ 3219 h 3539"/>
                <a:gd name="T36" fmla="*/ 520 w 2776"/>
                <a:gd name="T37" fmla="*/ 3348 h 3539"/>
                <a:gd name="T38" fmla="*/ 874 w 2776"/>
                <a:gd name="T39" fmla="*/ 3344 h 3539"/>
                <a:gd name="T40" fmla="*/ 1253 w 2776"/>
                <a:gd name="T41" fmla="*/ 3183 h 3539"/>
                <a:gd name="T42" fmla="*/ 1530 w 2776"/>
                <a:gd name="T43" fmla="*/ 2912 h 3539"/>
                <a:gd name="T44" fmla="*/ 1747 w 2776"/>
                <a:gd name="T45" fmla="*/ 2606 h 3539"/>
                <a:gd name="T46" fmla="*/ 1952 w 2776"/>
                <a:gd name="T47" fmla="*/ 2355 h 3539"/>
                <a:gd name="T48" fmla="*/ 2210 w 2776"/>
                <a:gd name="T49" fmla="*/ 2197 h 3539"/>
                <a:gd name="T50" fmla="*/ 2498 w 2776"/>
                <a:gd name="T51" fmla="*/ 2197 h 3539"/>
                <a:gd name="T52" fmla="*/ 2701 w 2776"/>
                <a:gd name="T53" fmla="*/ 2377 h 3539"/>
                <a:gd name="T54" fmla="*/ 2776 w 2776"/>
                <a:gd name="T55" fmla="*/ 2688 h 3539"/>
                <a:gd name="T56" fmla="*/ 2733 w 2776"/>
                <a:gd name="T57" fmla="*/ 2974 h 3539"/>
                <a:gd name="T58" fmla="*/ 2635 w 2776"/>
                <a:gd name="T59" fmla="*/ 2996 h 3539"/>
                <a:gd name="T60" fmla="*/ 2592 w 2776"/>
                <a:gd name="T61" fmla="*/ 2898 h 3539"/>
                <a:gd name="T62" fmla="*/ 2606 w 2776"/>
                <a:gd name="T63" fmla="*/ 2597 h 3539"/>
                <a:gd name="T64" fmla="*/ 2504 w 2776"/>
                <a:gd name="T65" fmla="*/ 2395 h 3539"/>
                <a:gd name="T66" fmla="*/ 2292 w 2776"/>
                <a:gd name="T67" fmla="*/ 2355 h 3539"/>
                <a:gd name="T68" fmla="*/ 2050 w 2776"/>
                <a:gd name="T69" fmla="*/ 2495 h 3539"/>
                <a:gd name="T70" fmla="*/ 1846 w 2776"/>
                <a:gd name="T71" fmla="*/ 2754 h 3539"/>
                <a:gd name="T72" fmla="*/ 1606 w 2776"/>
                <a:gd name="T73" fmla="*/ 3084 h 3539"/>
                <a:gd name="T74" fmla="*/ 1270 w 2776"/>
                <a:gd name="T75" fmla="*/ 3375 h 3539"/>
                <a:gd name="T76" fmla="*/ 832 w 2776"/>
                <a:gd name="T77" fmla="*/ 3529 h 3539"/>
                <a:gd name="T78" fmla="*/ 432 w 2776"/>
                <a:gd name="T79" fmla="*/ 3506 h 3539"/>
                <a:gd name="T80" fmla="*/ 138 w 2776"/>
                <a:gd name="T81" fmla="*/ 3336 h 3539"/>
                <a:gd name="T82" fmla="*/ 2 w 2776"/>
                <a:gd name="T83" fmla="*/ 3056 h 3539"/>
                <a:gd name="T84" fmla="*/ 53 w 2776"/>
                <a:gd name="T85" fmla="*/ 2784 h 3539"/>
                <a:gd name="T86" fmla="*/ 9 w 2776"/>
                <a:gd name="T87" fmla="*/ 2495 h 3539"/>
                <a:gd name="T88" fmla="*/ 32 w 2776"/>
                <a:gd name="T89" fmla="*/ 2316 h 3539"/>
                <a:gd name="T90" fmla="*/ 684 w 2776"/>
                <a:gd name="T91" fmla="*/ 1791 h 3539"/>
                <a:gd name="T92" fmla="*/ 846 w 2776"/>
                <a:gd name="T93" fmla="*/ 1846 h 3539"/>
                <a:gd name="T94" fmla="*/ 1279 w 2776"/>
                <a:gd name="T95" fmla="*/ 2016 h 3539"/>
                <a:gd name="T96" fmla="*/ 1646 w 2776"/>
                <a:gd name="T97" fmla="*/ 1666 h 3539"/>
                <a:gd name="T98" fmla="*/ 1910 w 2776"/>
                <a:gd name="T99" fmla="*/ 1276 h 3539"/>
                <a:gd name="T100" fmla="*/ 1649 w 2776"/>
                <a:gd name="T101" fmla="*/ 869 h 3539"/>
                <a:gd name="T102" fmla="*/ 1652 w 2776"/>
                <a:gd name="T103" fmla="*/ 688 h 3539"/>
                <a:gd name="T104" fmla="*/ 2162 w 2776"/>
                <a:gd name="T105" fmla="*/ 10 h 3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776" h="3539">
                  <a:moveTo>
                    <a:pt x="2219" y="0"/>
                  </a:moveTo>
                  <a:lnTo>
                    <a:pt x="2250" y="3"/>
                  </a:lnTo>
                  <a:lnTo>
                    <a:pt x="2281" y="11"/>
                  </a:lnTo>
                  <a:lnTo>
                    <a:pt x="2309" y="25"/>
                  </a:lnTo>
                  <a:lnTo>
                    <a:pt x="2335" y="42"/>
                  </a:lnTo>
                  <a:lnTo>
                    <a:pt x="2638" y="295"/>
                  </a:lnTo>
                  <a:lnTo>
                    <a:pt x="2639" y="297"/>
                  </a:lnTo>
                  <a:lnTo>
                    <a:pt x="2642" y="299"/>
                  </a:lnTo>
                  <a:lnTo>
                    <a:pt x="2646" y="303"/>
                  </a:lnTo>
                  <a:lnTo>
                    <a:pt x="2648" y="306"/>
                  </a:lnTo>
                  <a:lnTo>
                    <a:pt x="2651" y="309"/>
                  </a:lnTo>
                  <a:lnTo>
                    <a:pt x="2653" y="312"/>
                  </a:lnTo>
                  <a:lnTo>
                    <a:pt x="2654" y="314"/>
                  </a:lnTo>
                  <a:lnTo>
                    <a:pt x="2657" y="319"/>
                  </a:lnTo>
                  <a:lnTo>
                    <a:pt x="2660" y="324"/>
                  </a:lnTo>
                  <a:lnTo>
                    <a:pt x="2661" y="327"/>
                  </a:lnTo>
                  <a:lnTo>
                    <a:pt x="2664" y="334"/>
                  </a:lnTo>
                  <a:lnTo>
                    <a:pt x="2666" y="340"/>
                  </a:lnTo>
                  <a:lnTo>
                    <a:pt x="2666" y="341"/>
                  </a:lnTo>
                  <a:lnTo>
                    <a:pt x="2667" y="346"/>
                  </a:lnTo>
                  <a:lnTo>
                    <a:pt x="2669" y="355"/>
                  </a:lnTo>
                  <a:lnTo>
                    <a:pt x="2671" y="367"/>
                  </a:lnTo>
                  <a:lnTo>
                    <a:pt x="2674" y="385"/>
                  </a:lnTo>
                  <a:lnTo>
                    <a:pt x="2677" y="405"/>
                  </a:lnTo>
                  <a:lnTo>
                    <a:pt x="2679" y="429"/>
                  </a:lnTo>
                  <a:lnTo>
                    <a:pt x="2681" y="457"/>
                  </a:lnTo>
                  <a:lnTo>
                    <a:pt x="2683" y="489"/>
                  </a:lnTo>
                  <a:lnTo>
                    <a:pt x="2683" y="523"/>
                  </a:lnTo>
                  <a:lnTo>
                    <a:pt x="2682" y="561"/>
                  </a:lnTo>
                  <a:lnTo>
                    <a:pt x="2681" y="602"/>
                  </a:lnTo>
                  <a:lnTo>
                    <a:pt x="2677" y="648"/>
                  </a:lnTo>
                  <a:lnTo>
                    <a:pt x="2672" y="696"/>
                  </a:lnTo>
                  <a:lnTo>
                    <a:pt x="2664" y="747"/>
                  </a:lnTo>
                  <a:lnTo>
                    <a:pt x="2655" y="801"/>
                  </a:lnTo>
                  <a:lnTo>
                    <a:pt x="2643" y="857"/>
                  </a:lnTo>
                  <a:lnTo>
                    <a:pt x="2628" y="918"/>
                  </a:lnTo>
                  <a:lnTo>
                    <a:pt x="2609" y="979"/>
                  </a:lnTo>
                  <a:lnTo>
                    <a:pt x="2588" y="1046"/>
                  </a:lnTo>
                  <a:lnTo>
                    <a:pt x="2564" y="1113"/>
                  </a:lnTo>
                  <a:lnTo>
                    <a:pt x="2536" y="1184"/>
                  </a:lnTo>
                  <a:lnTo>
                    <a:pt x="2505" y="1257"/>
                  </a:lnTo>
                  <a:lnTo>
                    <a:pt x="2469" y="1333"/>
                  </a:lnTo>
                  <a:lnTo>
                    <a:pt x="2429" y="1410"/>
                  </a:lnTo>
                  <a:lnTo>
                    <a:pt x="2384" y="1490"/>
                  </a:lnTo>
                  <a:lnTo>
                    <a:pt x="2335" y="1572"/>
                  </a:lnTo>
                  <a:lnTo>
                    <a:pt x="2280" y="1657"/>
                  </a:lnTo>
                  <a:lnTo>
                    <a:pt x="2220" y="1742"/>
                  </a:lnTo>
                  <a:lnTo>
                    <a:pt x="2155" y="1831"/>
                  </a:lnTo>
                  <a:lnTo>
                    <a:pt x="2084" y="1921"/>
                  </a:lnTo>
                  <a:lnTo>
                    <a:pt x="2008" y="2013"/>
                  </a:lnTo>
                  <a:lnTo>
                    <a:pt x="1925" y="2106"/>
                  </a:lnTo>
                  <a:lnTo>
                    <a:pt x="1839" y="2197"/>
                  </a:lnTo>
                  <a:lnTo>
                    <a:pt x="1755" y="2282"/>
                  </a:lnTo>
                  <a:lnTo>
                    <a:pt x="1673" y="2359"/>
                  </a:lnTo>
                  <a:lnTo>
                    <a:pt x="1593" y="2430"/>
                  </a:lnTo>
                  <a:lnTo>
                    <a:pt x="1513" y="2496"/>
                  </a:lnTo>
                  <a:lnTo>
                    <a:pt x="1437" y="2556"/>
                  </a:lnTo>
                  <a:lnTo>
                    <a:pt x="1362" y="2610"/>
                  </a:lnTo>
                  <a:lnTo>
                    <a:pt x="1289" y="2659"/>
                  </a:lnTo>
                  <a:lnTo>
                    <a:pt x="1217" y="2703"/>
                  </a:lnTo>
                  <a:lnTo>
                    <a:pt x="1148" y="2742"/>
                  </a:lnTo>
                  <a:lnTo>
                    <a:pt x="1082" y="2778"/>
                  </a:lnTo>
                  <a:lnTo>
                    <a:pt x="1017" y="2808"/>
                  </a:lnTo>
                  <a:lnTo>
                    <a:pt x="955" y="2835"/>
                  </a:lnTo>
                  <a:lnTo>
                    <a:pt x="896" y="2858"/>
                  </a:lnTo>
                  <a:lnTo>
                    <a:pt x="838" y="2877"/>
                  </a:lnTo>
                  <a:lnTo>
                    <a:pt x="783" y="2894"/>
                  </a:lnTo>
                  <a:lnTo>
                    <a:pt x="731" y="2907"/>
                  </a:lnTo>
                  <a:lnTo>
                    <a:pt x="681" y="2918"/>
                  </a:lnTo>
                  <a:lnTo>
                    <a:pt x="635" y="2925"/>
                  </a:lnTo>
                  <a:lnTo>
                    <a:pt x="591" y="2932"/>
                  </a:lnTo>
                  <a:lnTo>
                    <a:pt x="550" y="2935"/>
                  </a:lnTo>
                  <a:lnTo>
                    <a:pt x="511" y="2937"/>
                  </a:lnTo>
                  <a:lnTo>
                    <a:pt x="476" y="2938"/>
                  </a:lnTo>
                  <a:lnTo>
                    <a:pt x="476" y="2938"/>
                  </a:lnTo>
                  <a:lnTo>
                    <a:pt x="436" y="2937"/>
                  </a:lnTo>
                  <a:lnTo>
                    <a:pt x="401" y="2935"/>
                  </a:lnTo>
                  <a:lnTo>
                    <a:pt x="371" y="2931"/>
                  </a:lnTo>
                  <a:lnTo>
                    <a:pt x="348" y="2927"/>
                  </a:lnTo>
                  <a:lnTo>
                    <a:pt x="330" y="2924"/>
                  </a:lnTo>
                  <a:lnTo>
                    <a:pt x="318" y="2921"/>
                  </a:lnTo>
                  <a:lnTo>
                    <a:pt x="312" y="2920"/>
                  </a:lnTo>
                  <a:lnTo>
                    <a:pt x="311" y="2919"/>
                  </a:lnTo>
                  <a:lnTo>
                    <a:pt x="305" y="2916"/>
                  </a:lnTo>
                  <a:lnTo>
                    <a:pt x="299" y="2914"/>
                  </a:lnTo>
                  <a:lnTo>
                    <a:pt x="296" y="2912"/>
                  </a:lnTo>
                  <a:lnTo>
                    <a:pt x="291" y="2909"/>
                  </a:lnTo>
                  <a:lnTo>
                    <a:pt x="287" y="2907"/>
                  </a:lnTo>
                  <a:lnTo>
                    <a:pt x="285" y="2905"/>
                  </a:lnTo>
                  <a:lnTo>
                    <a:pt x="282" y="2902"/>
                  </a:lnTo>
                  <a:lnTo>
                    <a:pt x="279" y="2899"/>
                  </a:lnTo>
                  <a:lnTo>
                    <a:pt x="277" y="2897"/>
                  </a:lnTo>
                  <a:lnTo>
                    <a:pt x="274" y="2893"/>
                  </a:lnTo>
                  <a:lnTo>
                    <a:pt x="271" y="2889"/>
                  </a:lnTo>
                  <a:lnTo>
                    <a:pt x="269" y="2888"/>
                  </a:lnTo>
                  <a:lnTo>
                    <a:pt x="221" y="2817"/>
                  </a:lnTo>
                  <a:lnTo>
                    <a:pt x="205" y="2845"/>
                  </a:lnTo>
                  <a:lnTo>
                    <a:pt x="191" y="2875"/>
                  </a:lnTo>
                  <a:lnTo>
                    <a:pt x="179" y="2907"/>
                  </a:lnTo>
                  <a:lnTo>
                    <a:pt x="169" y="2940"/>
                  </a:lnTo>
                  <a:lnTo>
                    <a:pt x="163" y="2974"/>
                  </a:lnTo>
                  <a:lnTo>
                    <a:pt x="161" y="3009"/>
                  </a:lnTo>
                  <a:lnTo>
                    <a:pt x="163" y="3044"/>
                  </a:lnTo>
                  <a:lnTo>
                    <a:pt x="171" y="3080"/>
                  </a:lnTo>
                  <a:lnTo>
                    <a:pt x="185" y="3116"/>
                  </a:lnTo>
                  <a:lnTo>
                    <a:pt x="205" y="3152"/>
                  </a:lnTo>
                  <a:lnTo>
                    <a:pt x="230" y="3187"/>
                  </a:lnTo>
                  <a:lnTo>
                    <a:pt x="260" y="3219"/>
                  </a:lnTo>
                  <a:lnTo>
                    <a:pt x="295" y="3249"/>
                  </a:lnTo>
                  <a:lnTo>
                    <a:pt x="333" y="3275"/>
                  </a:lnTo>
                  <a:lnTo>
                    <a:pt x="375" y="3298"/>
                  </a:lnTo>
                  <a:lnTo>
                    <a:pt x="420" y="3318"/>
                  </a:lnTo>
                  <a:lnTo>
                    <a:pt x="469" y="3335"/>
                  </a:lnTo>
                  <a:lnTo>
                    <a:pt x="520" y="3348"/>
                  </a:lnTo>
                  <a:lnTo>
                    <a:pt x="575" y="3356"/>
                  </a:lnTo>
                  <a:lnTo>
                    <a:pt x="632" y="3362"/>
                  </a:lnTo>
                  <a:lnTo>
                    <a:pt x="690" y="3364"/>
                  </a:lnTo>
                  <a:lnTo>
                    <a:pt x="750" y="3362"/>
                  </a:lnTo>
                  <a:lnTo>
                    <a:pt x="811" y="3355"/>
                  </a:lnTo>
                  <a:lnTo>
                    <a:pt x="874" y="3344"/>
                  </a:lnTo>
                  <a:lnTo>
                    <a:pt x="937" y="3329"/>
                  </a:lnTo>
                  <a:lnTo>
                    <a:pt x="1000" y="3310"/>
                  </a:lnTo>
                  <a:lnTo>
                    <a:pt x="1064" y="3285"/>
                  </a:lnTo>
                  <a:lnTo>
                    <a:pt x="1127" y="3257"/>
                  </a:lnTo>
                  <a:lnTo>
                    <a:pt x="1190" y="3222"/>
                  </a:lnTo>
                  <a:lnTo>
                    <a:pt x="1253" y="3183"/>
                  </a:lnTo>
                  <a:lnTo>
                    <a:pt x="1306" y="3145"/>
                  </a:lnTo>
                  <a:lnTo>
                    <a:pt x="1356" y="3104"/>
                  </a:lnTo>
                  <a:lnTo>
                    <a:pt x="1402" y="3059"/>
                  </a:lnTo>
                  <a:lnTo>
                    <a:pt x="1447" y="3012"/>
                  </a:lnTo>
                  <a:lnTo>
                    <a:pt x="1489" y="2963"/>
                  </a:lnTo>
                  <a:lnTo>
                    <a:pt x="1530" y="2912"/>
                  </a:lnTo>
                  <a:lnTo>
                    <a:pt x="1570" y="2860"/>
                  </a:lnTo>
                  <a:lnTo>
                    <a:pt x="1608" y="2807"/>
                  </a:lnTo>
                  <a:lnTo>
                    <a:pt x="1645" y="2753"/>
                  </a:lnTo>
                  <a:lnTo>
                    <a:pt x="1682" y="2700"/>
                  </a:lnTo>
                  <a:lnTo>
                    <a:pt x="1714" y="2652"/>
                  </a:lnTo>
                  <a:lnTo>
                    <a:pt x="1747" y="2606"/>
                  </a:lnTo>
                  <a:lnTo>
                    <a:pt x="1779" y="2560"/>
                  </a:lnTo>
                  <a:lnTo>
                    <a:pt x="1812" y="2516"/>
                  </a:lnTo>
                  <a:lnTo>
                    <a:pt x="1845" y="2472"/>
                  </a:lnTo>
                  <a:lnTo>
                    <a:pt x="1879" y="2431"/>
                  </a:lnTo>
                  <a:lnTo>
                    <a:pt x="1916" y="2392"/>
                  </a:lnTo>
                  <a:lnTo>
                    <a:pt x="1952" y="2355"/>
                  </a:lnTo>
                  <a:lnTo>
                    <a:pt x="1990" y="2321"/>
                  </a:lnTo>
                  <a:lnTo>
                    <a:pt x="2030" y="2289"/>
                  </a:lnTo>
                  <a:lnTo>
                    <a:pt x="2072" y="2261"/>
                  </a:lnTo>
                  <a:lnTo>
                    <a:pt x="2115" y="2236"/>
                  </a:lnTo>
                  <a:lnTo>
                    <a:pt x="2161" y="2214"/>
                  </a:lnTo>
                  <a:lnTo>
                    <a:pt x="2210" y="2197"/>
                  </a:lnTo>
                  <a:lnTo>
                    <a:pt x="2261" y="2184"/>
                  </a:lnTo>
                  <a:lnTo>
                    <a:pt x="2313" y="2177"/>
                  </a:lnTo>
                  <a:lnTo>
                    <a:pt x="2362" y="2173"/>
                  </a:lnTo>
                  <a:lnTo>
                    <a:pt x="2409" y="2177"/>
                  </a:lnTo>
                  <a:lnTo>
                    <a:pt x="2455" y="2184"/>
                  </a:lnTo>
                  <a:lnTo>
                    <a:pt x="2498" y="2197"/>
                  </a:lnTo>
                  <a:lnTo>
                    <a:pt x="2539" y="2216"/>
                  </a:lnTo>
                  <a:lnTo>
                    <a:pt x="2577" y="2239"/>
                  </a:lnTo>
                  <a:lnTo>
                    <a:pt x="2614" y="2266"/>
                  </a:lnTo>
                  <a:lnTo>
                    <a:pt x="2647" y="2300"/>
                  </a:lnTo>
                  <a:lnTo>
                    <a:pt x="2675" y="2337"/>
                  </a:lnTo>
                  <a:lnTo>
                    <a:pt x="2701" y="2377"/>
                  </a:lnTo>
                  <a:lnTo>
                    <a:pt x="2722" y="2421"/>
                  </a:lnTo>
                  <a:lnTo>
                    <a:pt x="2740" y="2469"/>
                  </a:lnTo>
                  <a:lnTo>
                    <a:pt x="2755" y="2520"/>
                  </a:lnTo>
                  <a:lnTo>
                    <a:pt x="2765" y="2573"/>
                  </a:lnTo>
                  <a:lnTo>
                    <a:pt x="2772" y="2629"/>
                  </a:lnTo>
                  <a:lnTo>
                    <a:pt x="2776" y="2688"/>
                  </a:lnTo>
                  <a:lnTo>
                    <a:pt x="2775" y="2747"/>
                  </a:lnTo>
                  <a:lnTo>
                    <a:pt x="2770" y="2810"/>
                  </a:lnTo>
                  <a:lnTo>
                    <a:pt x="2762" y="2873"/>
                  </a:lnTo>
                  <a:lnTo>
                    <a:pt x="2750" y="2938"/>
                  </a:lnTo>
                  <a:lnTo>
                    <a:pt x="2743" y="2958"/>
                  </a:lnTo>
                  <a:lnTo>
                    <a:pt x="2733" y="2974"/>
                  </a:lnTo>
                  <a:lnTo>
                    <a:pt x="2721" y="2987"/>
                  </a:lnTo>
                  <a:lnTo>
                    <a:pt x="2706" y="2997"/>
                  </a:lnTo>
                  <a:lnTo>
                    <a:pt x="2689" y="3003"/>
                  </a:lnTo>
                  <a:lnTo>
                    <a:pt x="2671" y="3005"/>
                  </a:lnTo>
                  <a:lnTo>
                    <a:pt x="2653" y="3003"/>
                  </a:lnTo>
                  <a:lnTo>
                    <a:pt x="2635" y="2996"/>
                  </a:lnTo>
                  <a:lnTo>
                    <a:pt x="2620" y="2986"/>
                  </a:lnTo>
                  <a:lnTo>
                    <a:pt x="2607" y="2972"/>
                  </a:lnTo>
                  <a:lnTo>
                    <a:pt x="2598" y="2955"/>
                  </a:lnTo>
                  <a:lnTo>
                    <a:pt x="2592" y="2937"/>
                  </a:lnTo>
                  <a:lnTo>
                    <a:pt x="2590" y="2918"/>
                  </a:lnTo>
                  <a:lnTo>
                    <a:pt x="2592" y="2898"/>
                  </a:lnTo>
                  <a:lnTo>
                    <a:pt x="2603" y="2843"/>
                  </a:lnTo>
                  <a:lnTo>
                    <a:pt x="2611" y="2790"/>
                  </a:lnTo>
                  <a:lnTo>
                    <a:pt x="2615" y="2738"/>
                  </a:lnTo>
                  <a:lnTo>
                    <a:pt x="2615" y="2689"/>
                  </a:lnTo>
                  <a:lnTo>
                    <a:pt x="2613" y="2641"/>
                  </a:lnTo>
                  <a:lnTo>
                    <a:pt x="2606" y="2597"/>
                  </a:lnTo>
                  <a:lnTo>
                    <a:pt x="2597" y="2555"/>
                  </a:lnTo>
                  <a:lnTo>
                    <a:pt x="2584" y="2516"/>
                  </a:lnTo>
                  <a:lnTo>
                    <a:pt x="2569" y="2480"/>
                  </a:lnTo>
                  <a:lnTo>
                    <a:pt x="2551" y="2448"/>
                  </a:lnTo>
                  <a:lnTo>
                    <a:pt x="2529" y="2420"/>
                  </a:lnTo>
                  <a:lnTo>
                    <a:pt x="2504" y="2395"/>
                  </a:lnTo>
                  <a:lnTo>
                    <a:pt x="2475" y="2376"/>
                  </a:lnTo>
                  <a:lnTo>
                    <a:pt x="2444" y="2362"/>
                  </a:lnTo>
                  <a:lnTo>
                    <a:pt x="2410" y="2352"/>
                  </a:lnTo>
                  <a:lnTo>
                    <a:pt x="2373" y="2348"/>
                  </a:lnTo>
                  <a:lnTo>
                    <a:pt x="2334" y="2349"/>
                  </a:lnTo>
                  <a:lnTo>
                    <a:pt x="2292" y="2355"/>
                  </a:lnTo>
                  <a:lnTo>
                    <a:pt x="2246" y="2367"/>
                  </a:lnTo>
                  <a:lnTo>
                    <a:pt x="2203" y="2385"/>
                  </a:lnTo>
                  <a:lnTo>
                    <a:pt x="2162" y="2406"/>
                  </a:lnTo>
                  <a:lnTo>
                    <a:pt x="2123" y="2432"/>
                  </a:lnTo>
                  <a:lnTo>
                    <a:pt x="2086" y="2461"/>
                  </a:lnTo>
                  <a:lnTo>
                    <a:pt x="2050" y="2495"/>
                  </a:lnTo>
                  <a:lnTo>
                    <a:pt x="2015" y="2532"/>
                  </a:lnTo>
                  <a:lnTo>
                    <a:pt x="1980" y="2572"/>
                  </a:lnTo>
                  <a:lnTo>
                    <a:pt x="1947" y="2614"/>
                  </a:lnTo>
                  <a:lnTo>
                    <a:pt x="1912" y="2659"/>
                  </a:lnTo>
                  <a:lnTo>
                    <a:pt x="1879" y="2705"/>
                  </a:lnTo>
                  <a:lnTo>
                    <a:pt x="1846" y="2754"/>
                  </a:lnTo>
                  <a:lnTo>
                    <a:pt x="1812" y="2804"/>
                  </a:lnTo>
                  <a:lnTo>
                    <a:pt x="1774" y="2859"/>
                  </a:lnTo>
                  <a:lnTo>
                    <a:pt x="1735" y="2915"/>
                  </a:lnTo>
                  <a:lnTo>
                    <a:pt x="1694" y="2972"/>
                  </a:lnTo>
                  <a:lnTo>
                    <a:pt x="1651" y="3028"/>
                  </a:lnTo>
                  <a:lnTo>
                    <a:pt x="1606" y="3084"/>
                  </a:lnTo>
                  <a:lnTo>
                    <a:pt x="1558" y="3139"/>
                  </a:lnTo>
                  <a:lnTo>
                    <a:pt x="1508" y="3191"/>
                  </a:lnTo>
                  <a:lnTo>
                    <a:pt x="1455" y="3241"/>
                  </a:lnTo>
                  <a:lnTo>
                    <a:pt x="1398" y="3288"/>
                  </a:lnTo>
                  <a:lnTo>
                    <a:pt x="1338" y="3331"/>
                  </a:lnTo>
                  <a:lnTo>
                    <a:pt x="1270" y="3375"/>
                  </a:lnTo>
                  <a:lnTo>
                    <a:pt x="1199" y="3413"/>
                  </a:lnTo>
                  <a:lnTo>
                    <a:pt x="1128" y="3445"/>
                  </a:lnTo>
                  <a:lnTo>
                    <a:pt x="1055" y="3474"/>
                  </a:lnTo>
                  <a:lnTo>
                    <a:pt x="981" y="3497"/>
                  </a:lnTo>
                  <a:lnTo>
                    <a:pt x="907" y="3516"/>
                  </a:lnTo>
                  <a:lnTo>
                    <a:pt x="832" y="3529"/>
                  </a:lnTo>
                  <a:lnTo>
                    <a:pt x="757" y="3536"/>
                  </a:lnTo>
                  <a:lnTo>
                    <a:pt x="683" y="3539"/>
                  </a:lnTo>
                  <a:lnTo>
                    <a:pt x="620" y="3537"/>
                  </a:lnTo>
                  <a:lnTo>
                    <a:pt x="555" y="3531"/>
                  </a:lnTo>
                  <a:lnTo>
                    <a:pt x="492" y="3520"/>
                  </a:lnTo>
                  <a:lnTo>
                    <a:pt x="432" y="3506"/>
                  </a:lnTo>
                  <a:lnTo>
                    <a:pt x="374" y="3486"/>
                  </a:lnTo>
                  <a:lnTo>
                    <a:pt x="320" y="3464"/>
                  </a:lnTo>
                  <a:lnTo>
                    <a:pt x="269" y="3438"/>
                  </a:lnTo>
                  <a:lnTo>
                    <a:pt x="222" y="3407"/>
                  </a:lnTo>
                  <a:lnTo>
                    <a:pt x="178" y="3373"/>
                  </a:lnTo>
                  <a:lnTo>
                    <a:pt x="138" y="3336"/>
                  </a:lnTo>
                  <a:lnTo>
                    <a:pt x="102" y="3295"/>
                  </a:lnTo>
                  <a:lnTo>
                    <a:pt x="71" y="3251"/>
                  </a:lnTo>
                  <a:lnTo>
                    <a:pt x="44" y="3201"/>
                  </a:lnTo>
                  <a:lnTo>
                    <a:pt x="23" y="3153"/>
                  </a:lnTo>
                  <a:lnTo>
                    <a:pt x="10" y="3104"/>
                  </a:lnTo>
                  <a:lnTo>
                    <a:pt x="2" y="3056"/>
                  </a:lnTo>
                  <a:lnTo>
                    <a:pt x="0" y="3007"/>
                  </a:lnTo>
                  <a:lnTo>
                    <a:pt x="2" y="2961"/>
                  </a:lnTo>
                  <a:lnTo>
                    <a:pt x="9" y="2914"/>
                  </a:lnTo>
                  <a:lnTo>
                    <a:pt x="21" y="2870"/>
                  </a:lnTo>
                  <a:lnTo>
                    <a:pt x="35" y="2827"/>
                  </a:lnTo>
                  <a:lnTo>
                    <a:pt x="53" y="2784"/>
                  </a:lnTo>
                  <a:lnTo>
                    <a:pt x="73" y="2744"/>
                  </a:lnTo>
                  <a:lnTo>
                    <a:pt x="95" y="2706"/>
                  </a:lnTo>
                  <a:lnTo>
                    <a:pt x="118" y="2671"/>
                  </a:lnTo>
                  <a:lnTo>
                    <a:pt x="37" y="2552"/>
                  </a:lnTo>
                  <a:lnTo>
                    <a:pt x="21" y="2525"/>
                  </a:lnTo>
                  <a:lnTo>
                    <a:pt x="9" y="2495"/>
                  </a:lnTo>
                  <a:lnTo>
                    <a:pt x="2" y="2465"/>
                  </a:lnTo>
                  <a:lnTo>
                    <a:pt x="0" y="2434"/>
                  </a:lnTo>
                  <a:lnTo>
                    <a:pt x="1" y="2403"/>
                  </a:lnTo>
                  <a:lnTo>
                    <a:pt x="7" y="2373"/>
                  </a:lnTo>
                  <a:lnTo>
                    <a:pt x="18" y="2343"/>
                  </a:lnTo>
                  <a:lnTo>
                    <a:pt x="32" y="2316"/>
                  </a:lnTo>
                  <a:lnTo>
                    <a:pt x="50" y="2291"/>
                  </a:lnTo>
                  <a:lnTo>
                    <a:pt x="72" y="2270"/>
                  </a:lnTo>
                  <a:lnTo>
                    <a:pt x="600" y="1831"/>
                  </a:lnTo>
                  <a:lnTo>
                    <a:pt x="626" y="1813"/>
                  </a:lnTo>
                  <a:lnTo>
                    <a:pt x="654" y="1800"/>
                  </a:lnTo>
                  <a:lnTo>
                    <a:pt x="684" y="1791"/>
                  </a:lnTo>
                  <a:lnTo>
                    <a:pt x="715" y="1789"/>
                  </a:lnTo>
                  <a:lnTo>
                    <a:pt x="744" y="1791"/>
                  </a:lnTo>
                  <a:lnTo>
                    <a:pt x="772" y="1798"/>
                  </a:lnTo>
                  <a:lnTo>
                    <a:pt x="799" y="1810"/>
                  </a:lnTo>
                  <a:lnTo>
                    <a:pt x="823" y="1827"/>
                  </a:lnTo>
                  <a:lnTo>
                    <a:pt x="846" y="1846"/>
                  </a:lnTo>
                  <a:lnTo>
                    <a:pt x="865" y="1870"/>
                  </a:lnTo>
                  <a:lnTo>
                    <a:pt x="1060" y="2151"/>
                  </a:lnTo>
                  <a:lnTo>
                    <a:pt x="1112" y="2123"/>
                  </a:lnTo>
                  <a:lnTo>
                    <a:pt x="1166" y="2092"/>
                  </a:lnTo>
                  <a:lnTo>
                    <a:pt x="1222" y="2056"/>
                  </a:lnTo>
                  <a:lnTo>
                    <a:pt x="1279" y="2016"/>
                  </a:lnTo>
                  <a:lnTo>
                    <a:pt x="1337" y="1971"/>
                  </a:lnTo>
                  <a:lnTo>
                    <a:pt x="1397" y="1921"/>
                  </a:lnTo>
                  <a:lnTo>
                    <a:pt x="1458" y="1866"/>
                  </a:lnTo>
                  <a:lnTo>
                    <a:pt x="1520" y="1804"/>
                  </a:lnTo>
                  <a:lnTo>
                    <a:pt x="1584" y="1737"/>
                  </a:lnTo>
                  <a:lnTo>
                    <a:pt x="1646" y="1666"/>
                  </a:lnTo>
                  <a:lnTo>
                    <a:pt x="1702" y="1597"/>
                  </a:lnTo>
                  <a:lnTo>
                    <a:pt x="1753" y="1530"/>
                  </a:lnTo>
                  <a:lnTo>
                    <a:pt x="1799" y="1464"/>
                  </a:lnTo>
                  <a:lnTo>
                    <a:pt x="1841" y="1400"/>
                  </a:lnTo>
                  <a:lnTo>
                    <a:pt x="1877" y="1337"/>
                  </a:lnTo>
                  <a:lnTo>
                    <a:pt x="1910" y="1276"/>
                  </a:lnTo>
                  <a:lnTo>
                    <a:pt x="1939" y="1217"/>
                  </a:lnTo>
                  <a:lnTo>
                    <a:pt x="1963" y="1159"/>
                  </a:lnTo>
                  <a:lnTo>
                    <a:pt x="1704" y="944"/>
                  </a:lnTo>
                  <a:lnTo>
                    <a:pt x="1681" y="922"/>
                  </a:lnTo>
                  <a:lnTo>
                    <a:pt x="1663" y="897"/>
                  </a:lnTo>
                  <a:lnTo>
                    <a:pt x="1649" y="869"/>
                  </a:lnTo>
                  <a:lnTo>
                    <a:pt x="1639" y="841"/>
                  </a:lnTo>
                  <a:lnTo>
                    <a:pt x="1633" y="810"/>
                  </a:lnTo>
                  <a:lnTo>
                    <a:pt x="1631" y="779"/>
                  </a:lnTo>
                  <a:lnTo>
                    <a:pt x="1633" y="748"/>
                  </a:lnTo>
                  <a:lnTo>
                    <a:pt x="1640" y="717"/>
                  </a:lnTo>
                  <a:lnTo>
                    <a:pt x="1652" y="688"/>
                  </a:lnTo>
                  <a:lnTo>
                    <a:pt x="1668" y="661"/>
                  </a:lnTo>
                  <a:lnTo>
                    <a:pt x="2069" y="82"/>
                  </a:lnTo>
                  <a:lnTo>
                    <a:pt x="2088" y="59"/>
                  </a:lnTo>
                  <a:lnTo>
                    <a:pt x="2110" y="38"/>
                  </a:lnTo>
                  <a:lnTo>
                    <a:pt x="2135" y="22"/>
                  </a:lnTo>
                  <a:lnTo>
                    <a:pt x="2162" y="10"/>
                  </a:lnTo>
                  <a:lnTo>
                    <a:pt x="2190" y="3"/>
                  </a:lnTo>
                  <a:lnTo>
                    <a:pt x="221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32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96337" y="3199852"/>
            <a:ext cx="6858001" cy="4583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" y="0"/>
            <a:ext cx="60960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3" y="2206207"/>
            <a:ext cx="6096001" cy="465182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7000">
                <a:schemeClr val="tx1"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2108" y="4739671"/>
            <a:ext cx="50321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54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跟進追蹤的工具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5337" y="179894"/>
            <a:ext cx="5751871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x-none" sz="25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跟進追蹤的工具</a:t>
            </a:r>
          </a:p>
          <a:p>
            <a:pPr marL="342900" lvl="0" indent="-342900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x-none" sz="2500" b="1" i="0" u="none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sz="2500" b="1" baseline="3000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500" b="1" i="0" u="none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事業說明會簡報</a:t>
            </a:r>
            <a:endParaRPr lang="x-none" sz="2500" b="1" i="0" u="none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x-none" sz="25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23分鐘的YouTube影片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x-none" sz="25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下一場會議的門票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x-none" sz="25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加入臉書社團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x-none" sz="25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產品試用／產品目錄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x-none" sz="25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成功名人錄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x-none" sz="25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sz="2500" b="1" i="0" u="none" baseline="300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5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事業雜誌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x-none" sz="25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全球年度報告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x-none" sz="25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關於美安公司（可下載）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x-none" sz="25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 （</a:t>
            </a:r>
            <a:r>
              <a:rPr lang="en-US" sz="25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TW.</a:t>
            </a:r>
            <a:r>
              <a:rPr lang="x-none" sz="25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SHOP.COM、MotivesCosmetics.com</a:t>
            </a:r>
            <a:r>
              <a:rPr lang="en-US" sz="25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.com</a:t>
            </a:r>
            <a:r>
              <a:rPr lang="x-none" sz="25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x-none" sz="25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Marketamerica.com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x-none" sz="25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居家購物清單／購物年金評量</a:t>
            </a:r>
          </a:p>
        </p:txBody>
      </p:sp>
    </p:spTree>
    <p:extLst>
      <p:ext uri="{BB962C8B-B14F-4D97-AF65-F5344CB8AC3E}">
        <p14:creationId xmlns:p14="http://schemas.microsoft.com/office/powerpoint/2010/main" val="311687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1573967" y="1859339"/>
            <a:ext cx="8624780" cy="364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66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如何借力能力強的夥伴接近潛在人選</a:t>
            </a:r>
            <a:endParaRPr lang="en-US" sz="6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66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或推他們一把 </a:t>
            </a:r>
          </a:p>
        </p:txBody>
      </p:sp>
    </p:spTree>
    <p:extLst>
      <p:ext uri="{BB962C8B-B14F-4D97-AF65-F5344CB8AC3E}">
        <p14:creationId xmlns:p14="http://schemas.microsoft.com/office/powerpoint/2010/main" val="20630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2854135" y="972382"/>
            <a:ext cx="648373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66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三方通話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48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何時使用？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48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如何使用？</a:t>
            </a:r>
          </a:p>
        </p:txBody>
      </p:sp>
    </p:spTree>
    <p:extLst>
      <p:ext uri="{BB962C8B-B14F-4D97-AF65-F5344CB8AC3E}">
        <p14:creationId xmlns:p14="http://schemas.microsoft.com/office/powerpoint/2010/main" val="270367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8327" y="2473139"/>
            <a:ext cx="480131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7200" b="1" i="0" u="none" cap="all" dirty="0" smtClean="0">
                <a:solidFill>
                  <a:srgbClr val="5000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財富都來自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7200" b="1" i="0" u="none" cap="all" dirty="0" smtClean="0">
                <a:solidFill>
                  <a:srgbClr val="5000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跟進追蹤！</a:t>
            </a:r>
          </a:p>
        </p:txBody>
      </p:sp>
    </p:spTree>
    <p:extLst>
      <p:ext uri="{BB962C8B-B14F-4D97-AF65-F5344CB8AC3E}">
        <p14:creationId xmlns:p14="http://schemas.microsoft.com/office/powerpoint/2010/main" val="221168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1960729" y="2059460"/>
            <a:ext cx="827054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72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如何建立急迫感，讓對方快點做決定</a:t>
            </a:r>
          </a:p>
        </p:txBody>
      </p:sp>
    </p:spTree>
    <p:extLst>
      <p:ext uri="{BB962C8B-B14F-4D97-AF65-F5344CB8AC3E}">
        <p14:creationId xmlns:p14="http://schemas.microsoft.com/office/powerpoint/2010/main" val="145617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64" name="Text Box 4"/>
          <p:cNvSpPr txBox="1">
            <a:spLocks noChangeArrowheads="1"/>
          </p:cNvSpPr>
          <p:nvPr/>
        </p:nvSpPr>
        <p:spPr bwMode="auto">
          <a:xfrm>
            <a:off x="1714500" y="343766"/>
            <a:ext cx="8763000" cy="82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44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你的潛在人選最後加入了</a:t>
            </a:r>
            <a:endParaRPr lang="en-US" sz="4400" b="1" i="0" u="none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44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「潛在人選保護計畫」嗎？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4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x-none" sz="24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你無法再連絡到他們</a:t>
            </a:r>
            <a:r>
              <a:rPr lang="x-none" sz="24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44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如果他們消失了，有可能是因為你對他們</a:t>
            </a:r>
            <a:r>
              <a:rPr lang="x-none" sz="4400" b="1" i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說了</a:t>
            </a:r>
            <a:r>
              <a:rPr lang="x-none" sz="44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或是</a:t>
            </a:r>
            <a:r>
              <a:rPr lang="x-none" sz="4400" b="1" i="0" u="sng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沒說</a:t>
            </a:r>
            <a:r>
              <a:rPr lang="x-none" sz="44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什麼！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44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已經過了太久的時間！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44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（溫度計）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63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69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697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697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697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697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697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2403475" y="1350365"/>
            <a:ext cx="7385050" cy="315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40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對那些不回我電話的人</a:t>
            </a:r>
            <a:endParaRPr lang="en-US" sz="4000" b="1" i="0" u="none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40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我是否應該繼續給他們打電話？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18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x-none" sz="66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三振出局！</a:t>
            </a:r>
          </a:p>
        </p:txBody>
      </p:sp>
    </p:spTree>
    <p:extLst>
      <p:ext uri="{BB962C8B-B14F-4D97-AF65-F5344CB8AC3E}">
        <p14:creationId xmlns:p14="http://schemas.microsoft.com/office/powerpoint/2010/main" val="141705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12038" y="1000384"/>
            <a:ext cx="57679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x-none" sz="6000" b="1" cap="all" dirty="0" smtClean="0">
                <a:solidFill>
                  <a:srgbClr val="5000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跟進追蹤與複製</a:t>
            </a:r>
            <a:r>
              <a:rPr lang="x-none" sz="6000" cap="all" dirty="0" smtClean="0">
                <a:solidFill>
                  <a:srgbClr val="500029"/>
                </a:solidFill>
                <a:ea typeface="SimSun" pitchFamily="18" charset="0"/>
              </a:rPr>
              <a:t>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426946" y="2506717"/>
            <a:ext cx="3011215" cy="3570888"/>
            <a:chOff x="1072055" y="2506717"/>
            <a:chExt cx="3011215" cy="3570888"/>
          </a:xfrm>
        </p:grpSpPr>
        <p:sp>
          <p:nvSpPr>
            <p:cNvPr id="6" name="Rectangle 5"/>
            <p:cNvSpPr/>
            <p:nvPr/>
          </p:nvSpPr>
          <p:spPr>
            <a:xfrm>
              <a:off x="1072055" y="4887309"/>
              <a:ext cx="3011214" cy="11902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defRPr/>
              </a:pPr>
              <a:r>
                <a:rPr lang="x-none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跟進追蹤顧客 </a:t>
              </a:r>
            </a:p>
            <a:p>
              <a:pPr marL="0" lvl="1" algn="ctr">
                <a:defRPr/>
              </a:pPr>
              <a:r>
                <a:rPr lang="x-none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與潛在顧客</a:t>
              </a:r>
              <a:endParaRPr lang="en" dirty="0" smtClean="0">
                <a:solidFill>
                  <a:prstClr val="white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072055" y="2506717"/>
              <a:ext cx="3011214" cy="2380593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056" y="4887308"/>
              <a:ext cx="3011214" cy="595157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590558" y="2506724"/>
            <a:ext cx="3011215" cy="3570889"/>
            <a:chOff x="4235668" y="2506716"/>
            <a:chExt cx="3011215" cy="3570889"/>
          </a:xfrm>
        </p:grpSpPr>
        <p:sp>
          <p:nvSpPr>
            <p:cNvPr id="4" name="Rectangle 3"/>
            <p:cNvSpPr/>
            <p:nvPr/>
          </p:nvSpPr>
          <p:spPr>
            <a:xfrm>
              <a:off x="4235669" y="2506716"/>
              <a:ext cx="3011214" cy="2380593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235669" y="4887309"/>
              <a:ext cx="3011214" cy="119029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defRPr/>
              </a:pPr>
              <a:r>
                <a:rPr lang="x-none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跟進追蹤潛在人選</a:t>
              </a:r>
              <a:r>
                <a:rPr lang="en" dirty="0" smtClean="0">
                  <a:solidFill>
                    <a:prstClr val="white"/>
                  </a:solidFill>
                </a:rPr>
                <a:t/>
              </a:r>
              <a:br>
                <a:rPr lang="en" dirty="0" smtClean="0">
                  <a:solidFill>
                    <a:prstClr val="white"/>
                  </a:solidFill>
                </a:rPr>
              </a:br>
              <a:endParaRPr lang="en" dirty="0" smtClean="0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668" y="4887307"/>
              <a:ext cx="3011214" cy="91606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754005" y="2506724"/>
            <a:ext cx="3011216" cy="3570889"/>
            <a:chOff x="7399281" y="2506716"/>
            <a:chExt cx="3011216" cy="3570889"/>
          </a:xfrm>
        </p:grpSpPr>
        <p:sp>
          <p:nvSpPr>
            <p:cNvPr id="5" name="Rectangle 4"/>
            <p:cNvSpPr/>
            <p:nvPr/>
          </p:nvSpPr>
          <p:spPr>
            <a:xfrm>
              <a:off x="7399283" y="2506716"/>
              <a:ext cx="3011214" cy="2380593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399283" y="4887309"/>
              <a:ext cx="3011214" cy="119029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defRPr/>
              </a:pPr>
              <a:r>
                <a:rPr lang="x-none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跟進追蹤新的 </a:t>
              </a:r>
            </a:p>
            <a:p>
              <a:pPr marL="0" lvl="1" algn="ctr">
                <a:defRPr/>
              </a:pPr>
              <a:r>
                <a:rPr lang="x-none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事業夥伴</a:t>
              </a:r>
              <a:r>
                <a:rPr lang="en" sz="2400" b="1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" sz="2400" b="1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x-none" sz="24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以利建立複製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281" y="4887306"/>
              <a:ext cx="3011214" cy="916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286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DSC5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" y="533464"/>
            <a:ext cx="12192000" cy="60563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36605" y="5384439"/>
            <a:ext cx="11318789" cy="860353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48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招募到新的合作夥伴會讓我們超級興奮</a:t>
            </a:r>
            <a:r>
              <a:rPr lang="x-none" sz="4800" b="0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046541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8364" y="748145"/>
            <a:ext cx="4447309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4400" b="1" i="0" u="none" dirty="0" smtClean="0">
                <a:solidFill>
                  <a:srgbClr val="2C3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登記</a:t>
            </a:r>
            <a:r>
              <a:rPr lang="zh-TW" altLang="en-US" sz="4400" b="1" i="0" u="none" dirty="0" smtClean="0">
                <a:solidFill>
                  <a:srgbClr val="2C3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前寄送</a:t>
            </a:r>
            <a:endParaRPr lang="en-US" altLang="zh-TW" sz="4400" b="1" i="0" u="none" dirty="0" smtClean="0">
              <a:solidFill>
                <a:srgbClr val="2C3C4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4400" b="1" i="0" u="none" dirty="0" smtClean="0">
                <a:solidFill>
                  <a:srgbClr val="2C3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電子郵件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391" y="0"/>
            <a:ext cx="5967839" cy="685800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8241957" y="5943600"/>
            <a:ext cx="3435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000" b="1" dirty="0">
                <a:solidFill>
                  <a:srgbClr val="FF0000"/>
                </a:solidFill>
                <a:latin typeface="+mn-ea"/>
              </a:rPr>
              <a:t>此為</a:t>
            </a:r>
            <a:r>
              <a:rPr lang="en-US" altLang="zh-TW" sz="2000" b="1" dirty="0">
                <a:solidFill>
                  <a:srgbClr val="FF0000"/>
                </a:solidFill>
                <a:latin typeface="+mn-ea"/>
              </a:rPr>
              <a:t>Jim</a:t>
            </a:r>
            <a:r>
              <a:rPr lang="zh-TW" altLang="zh-TW" sz="2000" b="1" dirty="0">
                <a:solidFill>
                  <a:srgbClr val="FF0000"/>
                </a:solidFill>
                <a:latin typeface="+mn-ea"/>
              </a:rPr>
              <a:t>在美國使用的範例</a:t>
            </a:r>
            <a:endParaRPr lang="zh-TW" altLang="en-US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603905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40659" y="2207174"/>
            <a:ext cx="8151342" cy="258554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9853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3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起步指南是你加入成為超連鎖</a:t>
            </a:r>
            <a:r>
              <a:rPr lang="x-none" sz="3800" b="1" i="0" u="none" baseline="300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3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店主第一年的事業路線圖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14" y="682396"/>
            <a:ext cx="4100566" cy="5392989"/>
          </a:xfrm>
          <a:prstGeom prst="rect">
            <a:avLst/>
          </a:prstGeom>
          <a:scene3d>
            <a:camera prst="perspectiveRight"/>
            <a:lightRig rig="threePt" dir="t"/>
          </a:scene3d>
          <a:sp3d extrusionH="165100"/>
        </p:spPr>
      </p:pic>
    </p:spTree>
    <p:extLst>
      <p:ext uri="{BB962C8B-B14F-4D97-AF65-F5344CB8AC3E}">
        <p14:creationId xmlns:p14="http://schemas.microsoft.com/office/powerpoint/2010/main" val="217186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299363" cy="6858000"/>
          </a:xfrm>
          <a:prstGeom prst="rect">
            <a:avLst/>
          </a:prstGeom>
          <a:ln>
            <a:solidFill>
              <a:srgbClr val="00A7CA"/>
            </a:solidFill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986" y="1"/>
            <a:ext cx="5202857" cy="631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3792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40" y="0"/>
            <a:ext cx="5401320" cy="68580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76" y="81889"/>
            <a:ext cx="5093567" cy="670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755" y="980235"/>
            <a:ext cx="2338652" cy="205801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46696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299362" cy="6857999"/>
          </a:xfrm>
          <a:prstGeom prst="rect">
            <a:avLst/>
          </a:prstGeom>
          <a:ln>
            <a:solidFill>
              <a:srgbClr val="00A7CA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678" y="180744"/>
            <a:ext cx="4997319" cy="661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173" y="896305"/>
            <a:ext cx="2263515" cy="105064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017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12038" y="1000384"/>
            <a:ext cx="57679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6000" b="1" i="0" u="none" cap="all" dirty="0" smtClean="0">
                <a:solidFill>
                  <a:srgbClr val="5000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跟進追蹤與複製</a:t>
            </a:r>
            <a:r>
              <a:rPr lang="x-none" sz="6000" b="0" i="0" u="none" cap="all" dirty="0" smtClean="0">
                <a:solidFill>
                  <a:srgbClr val="500029"/>
                </a:solidFill>
                <a:ea typeface="SimSun" pitchFamily="18" charset="0"/>
              </a:rPr>
              <a:t>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426946" y="2506717"/>
            <a:ext cx="3011215" cy="3570888"/>
            <a:chOff x="1072055" y="2506717"/>
            <a:chExt cx="3011215" cy="3570888"/>
          </a:xfrm>
        </p:grpSpPr>
        <p:sp>
          <p:nvSpPr>
            <p:cNvPr id="6" name="Rectangle 5"/>
            <p:cNvSpPr/>
            <p:nvPr/>
          </p:nvSpPr>
          <p:spPr>
            <a:xfrm>
              <a:off x="1072055" y="4887309"/>
              <a:ext cx="3011214" cy="11902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x-none" sz="2400" b="1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跟進追蹤顧客 </a:t>
              </a:r>
            </a:p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x-none" sz="2400" b="1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與潛在顧客</a:t>
              </a:r>
              <a:r>
                <a:rPr lang="en" sz="1800" dirty="0" smtClean="0"/>
                <a:t/>
              </a:r>
              <a:br>
                <a:rPr lang="en" sz="1800" dirty="0" smtClean="0"/>
              </a:br>
              <a:endParaRPr lang="en" sz="1800" dirty="0" smtClean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072055" y="2506717"/>
              <a:ext cx="3011214" cy="2380593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056" y="4887308"/>
              <a:ext cx="3011214" cy="595157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590558" y="2506724"/>
            <a:ext cx="3011215" cy="3570889"/>
            <a:chOff x="4235668" y="2506716"/>
            <a:chExt cx="3011215" cy="3570889"/>
          </a:xfrm>
        </p:grpSpPr>
        <p:sp>
          <p:nvSpPr>
            <p:cNvPr id="4" name="Rectangle 3"/>
            <p:cNvSpPr/>
            <p:nvPr/>
          </p:nvSpPr>
          <p:spPr>
            <a:xfrm>
              <a:off x="4235669" y="2506716"/>
              <a:ext cx="3011214" cy="2380593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235669" y="4887309"/>
              <a:ext cx="3011214" cy="119029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x-none" sz="2400" b="1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跟進追蹤潛在人選</a:t>
              </a:r>
              <a:r>
                <a:rPr lang="en" sz="1800" dirty="0" smtClean="0"/>
                <a:t/>
              </a:r>
              <a:br>
                <a:rPr lang="en" sz="1800" dirty="0" smtClean="0"/>
              </a:br>
              <a:endParaRPr lang="en" sz="1800" dirty="0" smtClean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668" y="4887307"/>
              <a:ext cx="3011214" cy="91606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754005" y="2506724"/>
            <a:ext cx="3011216" cy="3570889"/>
            <a:chOff x="7399281" y="2506716"/>
            <a:chExt cx="3011216" cy="3570889"/>
          </a:xfrm>
        </p:grpSpPr>
        <p:sp>
          <p:nvSpPr>
            <p:cNvPr id="5" name="Rectangle 4"/>
            <p:cNvSpPr/>
            <p:nvPr/>
          </p:nvSpPr>
          <p:spPr>
            <a:xfrm>
              <a:off x="7399283" y="2506716"/>
              <a:ext cx="3011214" cy="2380593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399283" y="4887309"/>
              <a:ext cx="3011214" cy="119029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x-none" sz="2400" b="1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跟進追蹤新的 </a:t>
              </a:r>
            </a:p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x-none" sz="2400" b="1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事業夥伴</a:t>
              </a:r>
              <a:r>
                <a:rPr lang="en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x-none" sz="2400" b="1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以利建立複製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281" y="4887306"/>
              <a:ext cx="3011214" cy="916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487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/>
          <a:stretch/>
        </p:blipFill>
        <p:spPr>
          <a:xfrm>
            <a:off x="0" y="-697"/>
            <a:ext cx="568880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78046" y="3248862"/>
            <a:ext cx="6858001" cy="4364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V="1">
            <a:off x="0" y="3294992"/>
            <a:ext cx="5688809" cy="3563007"/>
          </a:xfrm>
          <a:prstGeom prst="rect">
            <a:avLst/>
          </a:prstGeom>
          <a:gradFill flip="none" rotWithShape="1">
            <a:gsLst>
              <a:gs pos="1000">
                <a:schemeClr val="accent3">
                  <a:lumMod val="50000"/>
                </a:schemeClr>
              </a:gs>
              <a:gs pos="50000">
                <a:schemeClr val="accent3">
                  <a:lumMod val="75000"/>
                  <a:alpha val="50000"/>
                </a:schemeClr>
              </a:gs>
              <a:gs pos="100000">
                <a:schemeClr val="accent3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076826"/>
            <a:ext cx="56888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3200" b="1" i="0" u="none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與新夥伴一起建立零售顧客群</a:t>
            </a:r>
            <a:r>
              <a:rPr lang="en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09187" y="864582"/>
            <a:ext cx="6006752" cy="14701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4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使用居家購物清單和購物大師，用美安品牌的產品取代他們目前購買的產品</a:t>
            </a:r>
          </a:p>
        </p:txBody>
      </p:sp>
      <p:sp>
        <p:nvSpPr>
          <p:cNvPr id="8" name="Rectangle 7"/>
          <p:cNvSpPr/>
          <p:nvPr/>
        </p:nvSpPr>
        <p:spPr>
          <a:xfrm>
            <a:off x="5909187" y="2725714"/>
            <a:ext cx="6006752" cy="136721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0" marR="0" lvl="0" indent="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4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教他們如何利用「邀請朋友」這個工具向潛在顧客介紹</a:t>
            </a:r>
            <a:r>
              <a:rPr lang="en-US" altLang="zh-TW" sz="24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TW.</a:t>
            </a:r>
            <a:r>
              <a:rPr lang="x-none" sz="24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SHOP.COM網站</a:t>
            </a:r>
            <a:r>
              <a:rPr lang="en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9187" y="4483866"/>
            <a:ext cx="6006752" cy="13678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0" marR="0" lvl="0" indent="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i="0" u="none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3500" marR="0" lvl="0" indent="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4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在他們開始事業的第一個月安排他們參加產品説明會或</a:t>
            </a:r>
            <a:r>
              <a:rPr lang="en-US" altLang="zh-TW" sz="24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TW.</a:t>
            </a:r>
            <a:r>
              <a:rPr lang="x-none" sz="24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SHOP.COM網站導覽</a:t>
            </a:r>
            <a:r>
              <a:rPr lang="en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90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0" y="3"/>
            <a:ext cx="5297980" cy="6857996"/>
          </a:xfrm>
          <a:prstGeom prst="rect">
            <a:avLst/>
          </a:prstGeom>
          <a:effectLst/>
        </p:spPr>
      </p:pic>
      <p:sp>
        <p:nvSpPr>
          <p:cNvPr id="3" name="Rectangle 2"/>
          <p:cNvSpPr/>
          <p:nvPr/>
        </p:nvSpPr>
        <p:spPr>
          <a:xfrm>
            <a:off x="6464029" y="2151731"/>
            <a:ext cx="50764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4800" b="1" i="0" u="none" cap="all" dirty="0" smtClean="0">
                <a:solidFill>
                  <a:srgbClr val="44398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與新夥伴一起開發一份有200人以上的潛在顧客名單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4" y="0"/>
            <a:ext cx="5363212" cy="682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8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t="-9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49081" y="1544640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5400" b="1" i="0" u="none" cap="all" dirty="0" smtClean="0">
                <a:solidFill>
                  <a:srgbClr val="00A9F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跟進追蹤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014950" y="2801197"/>
            <a:ext cx="4271751" cy="1319787"/>
          </a:xfrm>
          <a:prstGeom prst="roundRect">
            <a:avLst>
              <a:gd name="adj" fmla="val 648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花時間瀏覽</a:t>
            </a:r>
            <a:r>
              <a:rPr lang="en-US" altLang="zh-TW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TW.</a:t>
            </a: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SHOP.COM網站和</a:t>
            </a:r>
            <a:endParaRPr lang="en-US" sz="2800" b="1" i="0" u="none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sz="2800" b="1" i="0" u="none" baseline="300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事業帳戶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014950" y="4317065"/>
            <a:ext cx="4271751" cy="1319787"/>
          </a:xfrm>
          <a:prstGeom prst="roundRect">
            <a:avLst>
              <a:gd name="adj" fmla="val 648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瀏覽超連鎖</a:t>
            </a:r>
            <a:r>
              <a:rPr lang="x-none" sz="2800" b="1" baseline="300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事業帳戶中的「幫助＆訓練」</a:t>
            </a:r>
          </a:p>
        </p:txBody>
      </p:sp>
    </p:spTree>
    <p:extLst>
      <p:ext uri="{BB962C8B-B14F-4D97-AF65-F5344CB8AC3E}">
        <p14:creationId xmlns:p14="http://schemas.microsoft.com/office/powerpoint/2010/main" val="392421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Field Training\Field Training\North America\NA_ENGLISH\B5 update\images\Help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0"/>
          <a:stretch/>
        </p:blipFill>
        <p:spPr bwMode="auto">
          <a:xfrm>
            <a:off x="2741815" y="1890575"/>
            <a:ext cx="6734495" cy="446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19" y="1575353"/>
            <a:ext cx="9099288" cy="51600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23768" y="450357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4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幫助＆訓練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1" y="2140614"/>
            <a:ext cx="5646384" cy="379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06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22638" y="3216170"/>
            <a:ext cx="6858001" cy="425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575441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1"/>
            <a:ext cx="5754415" cy="356300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lumMod val="75000"/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902811"/>
            <a:ext cx="5754415" cy="646329"/>
          </a:xfrm>
          <a:prstGeom prst="rect">
            <a:avLst/>
          </a:prstGeom>
        </p:spPr>
        <p:txBody>
          <a:bodyPr wrap="square" lIns="89848" tIns="45719" rIns="89848" bIns="45719">
            <a:spAutoFit/>
          </a:bodyPr>
          <a:lstStyle/>
          <a:p>
            <a:pPr marL="0" marR="0" lvl="0" indent="0" algn="ctr" defTabSz="8964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3600" b="1" i="0" u="none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跟進追蹤物色人選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432497" y="1481840"/>
            <a:ext cx="4776951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32497" y="2858991"/>
            <a:ext cx="4776951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432497" y="3903743"/>
            <a:ext cx="4776951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432331" y="747099"/>
            <a:ext cx="417852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檢視潛在顧客名單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32331" y="1791852"/>
            <a:ext cx="4776952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與新夥伴一起評定前10名的潛在人選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32330" y="3169000"/>
            <a:ext cx="5654567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確定評定前10名人選的方法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32330" y="4292580"/>
            <a:ext cx="467639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準備以下問題的答案：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32495" y="5027650"/>
            <a:ext cx="1507765" cy="867103"/>
          </a:xfrm>
          <a:prstGeom prst="roundRect">
            <a:avLst>
              <a:gd name="adj" fmla="val 575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400" b="1" i="0" u="none" dirty="0" smtClean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你的職業 </a:t>
            </a: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400" b="1" i="0" u="none" dirty="0" smtClean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是什麼？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067088" y="5027649"/>
            <a:ext cx="1507765" cy="867103"/>
          </a:xfrm>
          <a:prstGeom prst="roundRect">
            <a:avLst>
              <a:gd name="adj" fmla="val 575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400" b="1" i="0" u="none" dirty="0" smtClean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具體是</a:t>
            </a:r>
            <a:endParaRPr lang="en-US" sz="2400" b="1" i="0" u="none" dirty="0" smtClean="0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400" b="1" i="0" u="none" dirty="0" smtClean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做什麼？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01516" y="5027647"/>
            <a:ext cx="1616058" cy="867103"/>
          </a:xfrm>
          <a:prstGeom prst="roundRect">
            <a:avLst>
              <a:gd name="adj" fmla="val 575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400" b="1" i="0" u="none" dirty="0" smtClean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</a:t>
            </a:r>
            <a:endParaRPr lang="en-US" sz="2400" b="1" i="0" u="none" dirty="0" smtClean="0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400" b="1" i="0" u="none" dirty="0" smtClean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「為什麼」</a:t>
            </a:r>
          </a:p>
        </p:txBody>
      </p:sp>
    </p:spTree>
    <p:extLst>
      <p:ext uri="{BB962C8B-B14F-4D97-AF65-F5344CB8AC3E}">
        <p14:creationId xmlns:p14="http://schemas.microsoft.com/office/powerpoint/2010/main" val="329071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400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6054" y="5174922"/>
            <a:ext cx="11071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9644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4400" b="1" i="0" u="none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安排電話工作坊和三方通話練習介紹事業</a:t>
            </a:r>
            <a:r>
              <a:rPr lang="x-none" sz="3600" b="0" i="0" u="none" cap="all" dirty="0" smtClean="0">
                <a:solidFill>
                  <a:srgbClr val="FFFFFF"/>
                </a:solidFill>
                <a:ea typeface="SimSu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49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Text Box 4"/>
          <p:cNvSpPr txBox="1">
            <a:spLocks noChangeArrowheads="1"/>
          </p:cNvSpPr>
          <p:nvPr/>
        </p:nvSpPr>
        <p:spPr bwMode="auto">
          <a:xfrm>
            <a:off x="1030991" y="201119"/>
            <a:ext cx="10160000" cy="446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12" tIns="60256" rIns="120512" bIns="60256">
            <a:spAutoFit/>
          </a:bodyPr>
          <a:lstStyle/>
          <a:p>
            <a:pPr algn="ctr" defTabSz="601598">
              <a:spcBef>
                <a:spcPct val="50000"/>
              </a:spcBef>
            </a:pPr>
            <a:r>
              <a:rPr lang="x-none" sz="7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你的心理素質夠強嗎？</a:t>
            </a:r>
          </a:p>
          <a:p>
            <a:pPr algn="ctr" defTabSz="601598">
              <a:spcBef>
                <a:spcPct val="50000"/>
              </a:spcBef>
            </a:pPr>
            <a:endParaRPr lang="en-US" sz="4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01598">
              <a:spcBef>
                <a:spcPct val="50000"/>
              </a:spcBef>
            </a:pPr>
            <a:r>
              <a:rPr lang="x-none" sz="6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利用全球會議聯盟系統來教導、訓練和留住潛在人選</a:t>
            </a:r>
          </a:p>
        </p:txBody>
      </p:sp>
    </p:spTree>
    <p:extLst>
      <p:ext uri="{BB962C8B-B14F-4D97-AF65-F5344CB8AC3E}">
        <p14:creationId xmlns:p14="http://schemas.microsoft.com/office/powerpoint/2010/main" val="2209755051"/>
      </p:ext>
    </p:extLst>
  </p:cSld>
  <p:clrMapOvr>
    <a:masterClrMapping/>
  </p:clrMapOvr>
  <p:transition spd="slow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306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11277600" cy="7138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512" tIns="60256" rIns="120512" bIns="60256">
            <a:spAutoFit/>
          </a:bodyPr>
          <a:lstStyle/>
          <a:p>
            <a:pPr algn="ctr" defTabSz="601598">
              <a:spcBef>
                <a:spcPct val="50000"/>
              </a:spcBef>
              <a:defRPr/>
            </a:pPr>
            <a:r>
              <a:rPr lang="x-none" sz="4800" b="1" i="0" dirty="0" smtClean="0">
                <a:solidFill>
                  <a:srgbClr val="06060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為了達到目標，你應做什麼？</a:t>
            </a:r>
          </a:p>
          <a:p>
            <a:pPr marL="457200" indent="-457200" defTabSz="601598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x-none" sz="2800" b="1" i="0" dirty="0" smtClean="0">
                <a:solidFill>
                  <a:srgbClr val="06060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地方研討會（已安排）</a:t>
            </a:r>
          </a:p>
          <a:p>
            <a:pPr marL="457200" indent="-457200" defTabSz="601598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x-none" sz="2800" b="1" i="0" dirty="0" smtClean="0">
                <a:solidFill>
                  <a:srgbClr val="06060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x-none" sz="2800" b="1" i="0" baseline="30000" dirty="0" smtClean="0">
                <a:solidFill>
                  <a:srgbClr val="06060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800" b="1" i="0" dirty="0" smtClean="0">
                <a:solidFill>
                  <a:srgbClr val="06060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事業說明會</a:t>
            </a:r>
          </a:p>
          <a:p>
            <a:pPr marL="457200" indent="-457200" defTabSz="601598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zh-TW" altLang="zh-TW" sz="2800" b="1" dirty="0" smtClean="0"/>
              <a:t>美</a:t>
            </a:r>
            <a:r>
              <a:rPr lang="zh-TW" altLang="zh-TW" sz="2800" b="1" dirty="0"/>
              <a:t>安台灣全國</a:t>
            </a:r>
            <a:r>
              <a:rPr lang="zh-TW" altLang="zh-TW" sz="2800" b="1" dirty="0" smtClean="0"/>
              <a:t>年會</a:t>
            </a:r>
            <a:endParaRPr lang="en-US" altLang="zh-TW" sz="2800" b="1" dirty="0" smtClean="0"/>
          </a:p>
          <a:p>
            <a:pPr marL="457200" indent="-457200" defTabSz="601598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zh-TW" altLang="zh-TW" sz="2800" b="1" dirty="0"/>
              <a:t>美安台灣領導者訓練大會</a:t>
            </a:r>
            <a:endParaRPr lang="x-none" sz="2800" b="1" i="0" dirty="0" smtClean="0">
              <a:solidFill>
                <a:srgbClr val="06060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defTabSz="601598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x-none" sz="2800" b="1" i="0" dirty="0" smtClean="0">
                <a:solidFill>
                  <a:srgbClr val="06060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國際年會 </a:t>
            </a:r>
          </a:p>
          <a:p>
            <a:pPr marL="457200" indent="-457200" defTabSz="601598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x-none" sz="2800" b="1" i="0" dirty="0" smtClean="0">
                <a:solidFill>
                  <a:srgbClr val="06060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世界大會</a:t>
            </a:r>
          </a:p>
          <a:p>
            <a:pPr marL="457200" indent="-457200" defTabSz="601598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x-none" sz="2800" b="1" i="0" dirty="0" smtClean="0">
                <a:solidFill>
                  <a:srgbClr val="06060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新超連鎖</a:t>
            </a:r>
            <a:r>
              <a:rPr lang="x-none" sz="2800" b="1" i="0" baseline="30000" dirty="0" smtClean="0">
                <a:solidFill>
                  <a:srgbClr val="06060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2800" b="1" i="0" dirty="0" smtClean="0">
                <a:solidFill>
                  <a:srgbClr val="06060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店主訓練、成功五要訣、授證經理級訓練</a:t>
            </a:r>
          </a:p>
          <a:p>
            <a:pPr marL="457200" indent="-457200" defTabSz="601598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x-none" sz="2800" b="1" i="0" dirty="0" smtClean="0">
                <a:solidFill>
                  <a:srgbClr val="06060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產品訓練</a:t>
            </a:r>
          </a:p>
          <a:p>
            <a:pPr marL="450855" indent="-450855" defTabSz="601598">
              <a:spcBef>
                <a:spcPct val="50000"/>
              </a:spcBef>
              <a:defRPr/>
            </a:pPr>
            <a:endParaRPr lang="en-US" sz="4800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1471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7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830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1522" y="1815563"/>
            <a:ext cx="9228956" cy="6360267"/>
          </a:xfrm>
          <a:prstGeom prst="rect">
            <a:avLst/>
          </a:prstGeom>
          <a:noFill/>
        </p:spPr>
        <p:txBody>
          <a:bodyPr wrap="square" lIns="121157" tIns="60579" rIns="121157" bIns="60579" rtlCol="0">
            <a:spAutoFit/>
          </a:bodyPr>
          <a:lstStyle/>
          <a:p>
            <a:pPr algn="ctr"/>
            <a:r>
              <a:rPr lang="zh-TW" altLang="en-US" sz="7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一致</a:t>
            </a:r>
            <a:r>
              <a:rPr lang="x-none" sz="7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性與領導力</a:t>
            </a:r>
          </a:p>
          <a:p>
            <a:pPr algn="ctr"/>
            <a:endParaRPr lang="en-US" sz="7200" dirty="0"/>
          </a:p>
          <a:p>
            <a:pPr algn="ctr"/>
            <a:endParaRPr lang="en-US" sz="4267" dirty="0"/>
          </a:p>
          <a:p>
            <a:pPr algn="ctr"/>
            <a:endParaRPr lang="en-US" sz="2400" dirty="0"/>
          </a:p>
          <a:p>
            <a:pPr algn="ctr"/>
            <a:endParaRPr lang="en-US" sz="4267" dirty="0"/>
          </a:p>
          <a:p>
            <a:pPr algn="ctr"/>
            <a:endParaRPr lang="en-US" sz="2400" dirty="0"/>
          </a:p>
          <a:p>
            <a:pPr algn="ctr"/>
            <a:endParaRPr lang="en-US" sz="4267" dirty="0"/>
          </a:p>
          <a:p>
            <a:pPr algn="ctr"/>
            <a:endParaRPr lang="en-US" sz="4267" dirty="0"/>
          </a:p>
          <a:p>
            <a:pPr algn="ctr"/>
            <a:endParaRPr lang="en-US" sz="4267" dirty="0"/>
          </a:p>
        </p:txBody>
      </p:sp>
    </p:spTree>
    <p:extLst>
      <p:ext uri="{BB962C8B-B14F-4D97-AF65-F5344CB8AC3E}">
        <p14:creationId xmlns:p14="http://schemas.microsoft.com/office/powerpoint/2010/main" val="15702230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55853" y="272839"/>
            <a:ext cx="11277600" cy="857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512" tIns="60256" rIns="120512" bIns="60256">
            <a:spAutoFit/>
          </a:bodyPr>
          <a:lstStyle/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6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一致</a:t>
            </a:r>
            <a:r>
              <a:rPr lang="x-none" sz="6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性與例行事務</a:t>
            </a:r>
            <a:r>
              <a:rPr lang="en" sz="6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6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52107" indent="-752107" defTabSz="601584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不能開始或停止</a:t>
            </a:r>
          </a:p>
          <a:p>
            <a:pPr marL="752107" indent="-752107" defTabSz="601584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出席活動</a:t>
            </a:r>
          </a:p>
          <a:p>
            <a:pPr marL="752107" indent="-752107" defTabSz="601584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別讓瑣事阻礙了你的生活</a:t>
            </a:r>
          </a:p>
          <a:p>
            <a:pPr marL="752107" indent="-752107" defTabSz="601584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兩到三年的時間，盡你所有努力</a:t>
            </a:r>
          </a:p>
          <a:p>
            <a:pPr marL="752107" indent="-752107" defTabSz="601584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好好做！</a:t>
            </a:r>
          </a:p>
          <a:p>
            <a:pPr defTabSz="6015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333" b="1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867" b="1" dirty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 </a:t>
            </a: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733" b="1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098818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33773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1738" y="3216170"/>
            <a:ext cx="6858001" cy="4256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V="1">
            <a:off x="0" y="3294994"/>
            <a:ext cx="6337739" cy="356300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lumMod val="75000"/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076827"/>
            <a:ext cx="63377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6000" b="1" i="0" u="none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跟進追蹤顧客</a:t>
            </a:r>
          </a:p>
        </p:txBody>
      </p:sp>
      <p:sp>
        <p:nvSpPr>
          <p:cNvPr id="6" name="Rectangle 5"/>
          <p:cNvSpPr/>
          <p:nvPr/>
        </p:nvSpPr>
        <p:spPr>
          <a:xfrm>
            <a:off x="6763571" y="563513"/>
            <a:ext cx="5152367" cy="12414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49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4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顧客收到產品後，跟進追蹤</a:t>
            </a:r>
          </a:p>
        </p:txBody>
      </p:sp>
      <p:sp>
        <p:nvSpPr>
          <p:cNvPr id="8" name="Rectangle 7"/>
          <p:cNvSpPr/>
          <p:nvPr/>
        </p:nvSpPr>
        <p:spPr>
          <a:xfrm>
            <a:off x="6763571" y="3901946"/>
            <a:ext cx="5152367" cy="11745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498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4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持續跟進追蹤直到產品使用完畢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63572" y="2190228"/>
            <a:ext cx="5152365" cy="122883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49" marR="0" lvl="1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4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一至二週後，跟進追蹤，詢問他們對產品的意見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63571" y="5470637"/>
            <a:ext cx="5152367" cy="11745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498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400" b="1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確定他們下載了ShopBuddy</a:t>
            </a:r>
          </a:p>
        </p:txBody>
      </p:sp>
    </p:spTree>
    <p:extLst>
      <p:ext uri="{BB962C8B-B14F-4D97-AF65-F5344CB8AC3E}">
        <p14:creationId xmlns:p14="http://schemas.microsoft.com/office/powerpoint/2010/main" val="28711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09600" y="956801"/>
            <a:ext cx="10972800" cy="793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512" tIns="60256" rIns="120512" bIns="60256">
            <a:spAutoFit/>
          </a:bodyPr>
          <a:lstStyle/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10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承諾</a:t>
            </a: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7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10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自律 </a:t>
            </a: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600" b="1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600" b="1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352841"/>
      </p:ext>
    </p:extLst>
  </p:cSld>
  <p:clrMapOvr>
    <a:masterClrMapping/>
  </p:clrMapOvr>
  <p:transition spd="slow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Text Box 4"/>
          <p:cNvSpPr txBox="1">
            <a:spLocks noChangeArrowheads="1"/>
          </p:cNvSpPr>
          <p:nvPr/>
        </p:nvSpPr>
        <p:spPr bwMode="auto">
          <a:xfrm>
            <a:off x="508000" y="482600"/>
            <a:ext cx="11176000" cy="553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512" tIns="60256" rIns="120512" bIns="60256">
            <a:spAutoFit/>
          </a:bodyPr>
          <a:lstStyle/>
          <a:p>
            <a:pPr algn="ctr" defTabSz="601584" fontAlgn="base">
              <a:spcBef>
                <a:spcPct val="50000"/>
              </a:spcBef>
              <a:spcAft>
                <a:spcPct val="0"/>
              </a:spcAft>
            </a:pPr>
            <a:r>
              <a:rPr lang="x-none" sz="8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</a:t>
            </a:r>
            <a:r>
              <a:rPr lang="zh-TW" altLang="en-US" sz="8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x-none" sz="8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個潛在人選</a:t>
            </a:r>
          </a:p>
          <a:p>
            <a:pPr algn="ctr" defTabSz="601584" fontAlgn="base">
              <a:spcBef>
                <a:spcPct val="50000"/>
              </a:spcBef>
              <a:spcAft>
                <a:spcPct val="0"/>
              </a:spcAft>
            </a:pPr>
            <a:r>
              <a:rPr lang="x-none" sz="8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打電話給一個人</a:t>
            </a:r>
          </a:p>
          <a:p>
            <a:pPr algn="ctr" defTabSz="601584" fontAlgn="base">
              <a:spcBef>
                <a:spcPct val="50000"/>
              </a:spcBef>
              <a:spcAft>
                <a:spcPct val="0"/>
              </a:spcAft>
            </a:pPr>
            <a:r>
              <a:rPr lang="x-none" sz="8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展示事業計畫一次</a:t>
            </a:r>
          </a:p>
        </p:txBody>
      </p:sp>
    </p:spTree>
    <p:extLst>
      <p:ext uri="{BB962C8B-B14F-4D97-AF65-F5344CB8AC3E}">
        <p14:creationId xmlns:p14="http://schemas.microsoft.com/office/powerpoint/2010/main" val="1471888127"/>
      </p:ext>
    </p:extLst>
  </p:cSld>
  <p:clrMapOvr>
    <a:masterClrMapping/>
  </p:clrMapOvr>
  <p:transition spd="slow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Text Box 4"/>
          <p:cNvSpPr txBox="1">
            <a:spLocks noChangeArrowheads="1"/>
          </p:cNvSpPr>
          <p:nvPr/>
        </p:nvSpPr>
        <p:spPr bwMode="auto">
          <a:xfrm>
            <a:off x="1016000" y="1754116"/>
            <a:ext cx="10160000" cy="344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12" tIns="60256" rIns="120512" bIns="60256">
            <a:spAutoFit/>
          </a:bodyPr>
          <a:lstStyle/>
          <a:p>
            <a:pPr algn="ctr" defTabSz="601569" fontAlgn="base">
              <a:spcBef>
                <a:spcPct val="50000"/>
              </a:spcBef>
              <a:spcAft>
                <a:spcPct val="0"/>
              </a:spcAft>
            </a:pPr>
            <a:r>
              <a:rPr lang="x-none" sz="7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給我看你每天的例行事務、習慣和程序，我會向你展示你的未來...</a:t>
            </a:r>
          </a:p>
        </p:txBody>
      </p:sp>
    </p:spTree>
    <p:extLst>
      <p:ext uri="{BB962C8B-B14F-4D97-AF65-F5344CB8AC3E}">
        <p14:creationId xmlns:p14="http://schemas.microsoft.com/office/powerpoint/2010/main" val="2479722469"/>
      </p:ext>
    </p:extLst>
  </p:cSld>
  <p:clrMapOvr>
    <a:masterClrMapping/>
  </p:clrMapOvr>
  <p:transition spd="slow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09600" y="1391147"/>
            <a:ext cx="10972800" cy="307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512" tIns="60256" rIns="120512" bIns="60256">
            <a:spAutoFit/>
          </a:bodyPr>
          <a:lstStyle/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9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你必須</a:t>
            </a: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9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「做些什麼」</a:t>
            </a:r>
          </a:p>
        </p:txBody>
      </p:sp>
    </p:spTree>
    <p:extLst>
      <p:ext uri="{BB962C8B-B14F-4D97-AF65-F5344CB8AC3E}">
        <p14:creationId xmlns:p14="http://schemas.microsoft.com/office/powerpoint/2010/main" val="4090214389"/>
      </p:ext>
    </p:extLst>
  </p:cSld>
  <p:clrMapOvr>
    <a:masterClrMapping/>
  </p:clrMapOvr>
  <p:transition spd="slow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TextBox 1"/>
          <p:cNvSpPr txBox="1">
            <a:spLocks noChangeArrowheads="1"/>
          </p:cNvSpPr>
          <p:nvPr/>
        </p:nvSpPr>
        <p:spPr bwMode="auto">
          <a:xfrm>
            <a:off x="660400" y="318252"/>
            <a:ext cx="10871200" cy="570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512" tIns="60256" rIns="120512" bIns="60256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x-none" sz="6400" b="1" i="0" dirty="0" smtClean="0">
                <a:solidFill>
                  <a:srgbClr val="06060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什麼時候？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3733" b="1" dirty="0">
              <a:solidFill>
                <a:srgbClr val="06060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marL="752125" indent="-752125" defTabSz="121917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x-none" sz="3700" b="1" i="0" dirty="0" smtClean="0">
                <a:solidFill>
                  <a:srgbClr val="06060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沒有什麼所謂剛剛好的時機！</a:t>
            </a:r>
          </a:p>
          <a:p>
            <a:pPr marL="752125" indent="-752125" defTabSz="121917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x-none" sz="3700" b="1" i="0" dirty="0" smtClean="0">
                <a:solidFill>
                  <a:srgbClr val="06060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你總是覺得太忙！</a:t>
            </a:r>
          </a:p>
          <a:p>
            <a:pPr marL="752125" indent="-752125" defTabSz="121917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x-none" sz="3700" b="1" i="0" dirty="0" smtClean="0">
                <a:solidFill>
                  <a:srgbClr val="06060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錢總是不太夠用！</a:t>
            </a:r>
          </a:p>
          <a:p>
            <a:pPr marL="752125" indent="-752125" defTabSz="121917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x-none" sz="3700" b="1" i="0" dirty="0" smtClean="0">
                <a:solidFill>
                  <a:srgbClr val="06060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有些人總是持負面態度！</a:t>
            </a:r>
          </a:p>
          <a:p>
            <a:pPr marL="752125" indent="-752125" defTabSz="121917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x-none" sz="3700" b="1" i="0" dirty="0" smtClean="0">
                <a:solidFill>
                  <a:srgbClr val="06060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總有一些看起來更輕鬆、更容易的事情，或向你承諾可以不勞而獲。</a:t>
            </a:r>
          </a:p>
          <a:p>
            <a:pPr marL="752125" indent="-752125" defTabSz="121917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x-none" sz="3700" b="1" i="0" dirty="0" smtClean="0">
                <a:solidFill>
                  <a:srgbClr val="06060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經濟總是時好時壞。</a:t>
            </a:r>
          </a:p>
        </p:txBody>
      </p:sp>
    </p:spTree>
    <p:extLst>
      <p:ext uri="{BB962C8B-B14F-4D97-AF65-F5344CB8AC3E}">
        <p14:creationId xmlns:p14="http://schemas.microsoft.com/office/powerpoint/2010/main" val="1626402621"/>
      </p:ext>
    </p:extLst>
  </p:cSld>
  <p:clrMapOvr>
    <a:masterClrMapping/>
  </p:clrMapOvr>
  <p:transition spd="slow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1086" y="394262"/>
            <a:ext cx="11169827" cy="6523441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6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sz="6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x-none" sz="6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「不方便」的事業</a:t>
            </a: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不與人交談更容易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不聽錄音檔更容易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不寫目標聲明更容易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不打電話更容易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不參加專題會更容易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不參加事業說明會更容易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每天晚上看電視更容易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破產更容易</a:t>
            </a:r>
          </a:p>
        </p:txBody>
      </p:sp>
    </p:spTree>
    <p:extLst>
      <p:ext uri="{BB962C8B-B14F-4D97-AF65-F5344CB8AC3E}">
        <p14:creationId xmlns:p14="http://schemas.microsoft.com/office/powerpoint/2010/main" val="418197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Text Box 4"/>
          <p:cNvSpPr txBox="1">
            <a:spLocks noChangeArrowheads="1"/>
          </p:cNvSpPr>
          <p:nvPr/>
        </p:nvSpPr>
        <p:spPr bwMode="auto">
          <a:xfrm>
            <a:off x="746210" y="2185205"/>
            <a:ext cx="10699579" cy="289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512" tIns="60256" rIns="120512" bIns="60256">
            <a:spAutoFit/>
          </a:bodyPr>
          <a:lstStyle/>
          <a:p>
            <a:pPr algn="ctr" defTabSz="601598">
              <a:spcBef>
                <a:spcPct val="50000"/>
              </a:spcBef>
            </a:pPr>
            <a:r>
              <a:rPr lang="x-none" sz="7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二至三年的不方便，</a:t>
            </a:r>
            <a:endParaRPr lang="en-US" sz="7200" b="1" i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01598">
              <a:spcBef>
                <a:spcPct val="50000"/>
              </a:spcBef>
            </a:pPr>
            <a:r>
              <a:rPr lang="x-none" sz="7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是為了之後一輩子的方便</a:t>
            </a:r>
          </a:p>
        </p:txBody>
      </p:sp>
    </p:spTree>
    <p:extLst>
      <p:ext uri="{BB962C8B-B14F-4D97-AF65-F5344CB8AC3E}">
        <p14:creationId xmlns:p14="http://schemas.microsoft.com/office/powerpoint/2010/main" val="1340169802"/>
      </p:ext>
    </p:extLst>
  </p:cSld>
  <p:clrMapOvr>
    <a:masterClrMapping/>
  </p:clrMapOvr>
  <p:transition spd="slow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0"/>
            <a:ext cx="6858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810125" y="3876675"/>
            <a:ext cx="3886200" cy="8477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字方塊 2"/>
          <p:cNvSpPr txBox="1"/>
          <p:nvPr/>
        </p:nvSpPr>
        <p:spPr>
          <a:xfrm>
            <a:off x="4981575" y="3906619"/>
            <a:ext cx="3714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bg1"/>
                </a:solidFill>
              </a:rPr>
              <a:t>回歸基本功！</a:t>
            </a:r>
            <a:endParaRPr lang="en-US" altLang="zh-TW" sz="4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4419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302723"/>
            <a:ext cx="11255705" cy="7641761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algn="ctr" defTabSz="60159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6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產生效果的行動</a:t>
            </a:r>
          </a:p>
          <a:p>
            <a:pPr algn="ctr" defTabSz="6015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67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marL="752125" indent="-752125" defTabSz="60159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展示計畫</a:t>
            </a:r>
          </a:p>
          <a:p>
            <a:pPr marL="752125" indent="-752125" defTabSz="60159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使用並分享產品</a:t>
            </a:r>
          </a:p>
          <a:p>
            <a:pPr marL="752125" indent="-752125" defTabSz="60159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銷售門票</a:t>
            </a:r>
          </a:p>
          <a:p>
            <a:pPr marL="752125" indent="-752125" defTabSz="60159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在家裡建立事</a:t>
            </a:r>
            <a:r>
              <a:rPr lang="zh-TW" altLang="en-US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</a:t>
            </a:r>
            <a:endParaRPr lang="en-US" sz="4267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marL="752125" indent="-752125" defTabSz="60159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購物年金卓越成員</a:t>
            </a:r>
          </a:p>
          <a:p>
            <a:pPr marL="752125" indent="-752125" defTabSz="60159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卓越超連鎖</a:t>
            </a:r>
            <a:r>
              <a:rPr lang="x-none" sz="4400" b="1" baseline="30000" dirty="0" smtClean="0">
                <a:solidFill>
                  <a:srgbClr val="06060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</a:t>
            </a:r>
          </a:p>
          <a:p>
            <a:pPr defTabSz="6015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400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defTabSz="6015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400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7517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968" y="0"/>
            <a:ext cx="4825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270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5369"/>
            <a:ext cx="12192000" cy="40126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320" y="177421"/>
            <a:ext cx="90211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44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確實記錄每筆交易所出售的產品。</a:t>
            </a:r>
            <a:endParaRPr lang="en-US" sz="4400" b="1" i="0" u="none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44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更要確實記錄的是你送了哪些試用品，以及顧客的生活。</a:t>
            </a:r>
          </a:p>
        </p:txBody>
      </p:sp>
      <p:sp>
        <p:nvSpPr>
          <p:cNvPr id="5" name="矩形 4"/>
          <p:cNvSpPr/>
          <p:nvPr/>
        </p:nvSpPr>
        <p:spPr>
          <a:xfrm>
            <a:off x="284205" y="2483708"/>
            <a:ext cx="11907795" cy="4287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字方塊 3"/>
          <p:cNvSpPr txBox="1"/>
          <p:nvPr/>
        </p:nvSpPr>
        <p:spPr>
          <a:xfrm>
            <a:off x="491320" y="2620516"/>
            <a:ext cx="112907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/>
              <a:t>先生</a:t>
            </a:r>
            <a:r>
              <a:rPr lang="zh-TW" altLang="en-US" sz="2200" dirty="0" smtClean="0"/>
              <a:t>叫</a:t>
            </a:r>
            <a:r>
              <a:rPr lang="en-US" altLang="zh-TW" sz="2200" dirty="0" smtClean="0"/>
              <a:t>Ron</a:t>
            </a:r>
          </a:p>
          <a:p>
            <a:r>
              <a:rPr lang="en-US" altLang="zh-TW" sz="2200" dirty="0" smtClean="0"/>
              <a:t>2009</a:t>
            </a:r>
            <a:r>
              <a:rPr lang="zh-TW" altLang="en-US" sz="2200" dirty="0" smtClean="0"/>
              <a:t>年</a:t>
            </a:r>
            <a:r>
              <a:rPr lang="en-US" sz="2200" dirty="0" smtClean="0"/>
              <a:t>10</a:t>
            </a:r>
            <a:r>
              <a:rPr lang="zh-TW" altLang="en-US" sz="2200" dirty="0" smtClean="0"/>
              <a:t>月</a:t>
            </a:r>
            <a:r>
              <a:rPr lang="en-US" altLang="zh-TW" sz="2200" dirty="0" smtClean="0"/>
              <a:t>28</a:t>
            </a:r>
            <a:r>
              <a:rPr lang="zh-TW" altLang="en-US" sz="2200" dirty="0" smtClean="0"/>
              <a:t>日</a:t>
            </a:r>
            <a:r>
              <a:rPr lang="en-US" altLang="zh-TW" sz="2200" dirty="0" smtClean="0"/>
              <a:t>-</a:t>
            </a:r>
            <a:r>
              <a:rPr lang="zh-TW" altLang="en-US" sz="2200" dirty="0" smtClean="0"/>
              <a:t> 結婚</a:t>
            </a:r>
            <a:r>
              <a:rPr lang="en-US" altLang="zh-TW" sz="2200" dirty="0" smtClean="0"/>
              <a:t>49</a:t>
            </a:r>
            <a:r>
              <a:rPr lang="zh-TW" altLang="en-US" sz="2200" dirty="0" smtClean="0"/>
              <a:t>年紀念日</a:t>
            </a:r>
            <a:endParaRPr lang="en-US" altLang="zh-TW" sz="2200" dirty="0" smtClean="0"/>
          </a:p>
          <a:p>
            <a:r>
              <a:rPr lang="en-US" altLang="zh-TW" sz="2200" dirty="0" smtClean="0"/>
              <a:t>2009</a:t>
            </a:r>
            <a:r>
              <a:rPr lang="zh-TW" altLang="en-US" sz="2200" dirty="0" smtClean="0"/>
              <a:t>年</a:t>
            </a:r>
            <a:r>
              <a:rPr lang="en-US" altLang="zh-TW" sz="2200" dirty="0" smtClean="0"/>
              <a:t>11</a:t>
            </a:r>
            <a:r>
              <a:rPr lang="zh-TW" altLang="en-US" sz="2200" dirty="0" smtClean="0"/>
              <a:t>月</a:t>
            </a:r>
            <a:r>
              <a:rPr lang="en-US" altLang="zh-TW" sz="2200" dirty="0" smtClean="0"/>
              <a:t>2</a:t>
            </a:r>
            <a:r>
              <a:rPr lang="zh-TW" altLang="en-US" sz="2200" dirty="0" smtClean="0"/>
              <a:t>日</a:t>
            </a:r>
            <a:r>
              <a:rPr lang="en-US" altLang="zh-TW" sz="2200" dirty="0" smtClean="0"/>
              <a:t>-</a:t>
            </a:r>
            <a:r>
              <a:rPr lang="zh-TW" altLang="en-US" sz="2200" dirty="0" smtClean="0"/>
              <a:t> </a:t>
            </a:r>
            <a:r>
              <a:rPr lang="en-US" altLang="zh-TW" sz="2200" dirty="0" smtClean="0"/>
              <a:t>6</a:t>
            </a:r>
            <a:r>
              <a:rPr lang="zh-TW" altLang="en-US" sz="2200" dirty="0" smtClean="0"/>
              <a:t>瓶</a:t>
            </a:r>
            <a:r>
              <a:rPr lang="en-US" altLang="zh-TW" sz="2200" dirty="0" smtClean="0"/>
              <a:t>OPC-3</a:t>
            </a:r>
          </a:p>
          <a:p>
            <a:r>
              <a:rPr lang="en-US" sz="2200" dirty="0" smtClean="0"/>
              <a:t>2010</a:t>
            </a:r>
            <a:r>
              <a:rPr lang="zh-TW" altLang="en-US" sz="2200" dirty="0" smtClean="0"/>
              <a:t>年</a:t>
            </a:r>
            <a:r>
              <a:rPr lang="en-US" altLang="zh-TW" sz="2200" dirty="0" smtClean="0"/>
              <a:t>9</a:t>
            </a:r>
            <a:r>
              <a:rPr lang="zh-TW" altLang="en-US" sz="2200" dirty="0" smtClean="0"/>
              <a:t>月</a:t>
            </a:r>
            <a:r>
              <a:rPr lang="en-US" altLang="zh-TW" sz="2200" dirty="0" smtClean="0"/>
              <a:t>22</a:t>
            </a:r>
            <a:r>
              <a:rPr lang="zh-TW" altLang="en-US" sz="2200" dirty="0" smtClean="0"/>
              <a:t>日</a:t>
            </a:r>
            <a:r>
              <a:rPr lang="en-US" altLang="zh-TW" sz="2200" dirty="0" smtClean="0"/>
              <a:t>-</a:t>
            </a:r>
            <a:r>
              <a:rPr lang="zh-TW" altLang="en-US" sz="2200" dirty="0" smtClean="0"/>
              <a:t> 一樣</a:t>
            </a:r>
            <a:endParaRPr lang="en-US" altLang="zh-TW" sz="2200" dirty="0" smtClean="0"/>
          </a:p>
          <a:p>
            <a:r>
              <a:rPr lang="en-US" altLang="zh-TW" sz="2200" dirty="0" smtClean="0"/>
              <a:t>2012</a:t>
            </a:r>
            <a:r>
              <a:rPr lang="zh-TW" altLang="en-US" sz="2200" dirty="0" smtClean="0"/>
              <a:t>年</a:t>
            </a:r>
            <a:r>
              <a:rPr lang="en-US" altLang="zh-TW" sz="2200" dirty="0" smtClean="0"/>
              <a:t>3</a:t>
            </a:r>
            <a:r>
              <a:rPr lang="zh-TW" altLang="en-US" sz="2200" dirty="0" smtClean="0"/>
              <a:t>月</a:t>
            </a:r>
            <a:r>
              <a:rPr lang="en-US" altLang="zh-TW" sz="2200" dirty="0" smtClean="0"/>
              <a:t>8</a:t>
            </a:r>
            <a:r>
              <a:rPr lang="zh-TW" altLang="en-US" sz="2200" dirty="0" smtClean="0"/>
              <a:t>日</a:t>
            </a:r>
            <a:r>
              <a:rPr lang="en-US" altLang="zh-TW" sz="2200" dirty="0" smtClean="0"/>
              <a:t>-</a:t>
            </a:r>
            <a:r>
              <a:rPr lang="zh-TW" altLang="en-US" sz="2200" dirty="0" smtClean="0"/>
              <a:t> </a:t>
            </a:r>
            <a:r>
              <a:rPr lang="en-US" altLang="zh-TW" sz="2200" dirty="0" smtClean="0"/>
              <a:t>6</a:t>
            </a:r>
            <a:r>
              <a:rPr lang="zh-TW" altLang="en-US" sz="2200" dirty="0" smtClean="0"/>
              <a:t>瓶</a:t>
            </a:r>
            <a:endParaRPr lang="en-US" altLang="zh-TW" sz="2200" dirty="0" smtClean="0"/>
          </a:p>
          <a:p>
            <a:r>
              <a:rPr lang="en-US" altLang="zh-TW" sz="2200" dirty="0" smtClean="0"/>
              <a:t>2013</a:t>
            </a:r>
            <a:r>
              <a:rPr lang="zh-TW" altLang="en-US" sz="2200" dirty="0" smtClean="0"/>
              <a:t>年</a:t>
            </a:r>
            <a:r>
              <a:rPr lang="en-US" altLang="zh-TW" sz="2200" dirty="0" smtClean="0"/>
              <a:t>5</a:t>
            </a:r>
            <a:r>
              <a:rPr lang="zh-TW" altLang="en-US" sz="2200" dirty="0" smtClean="0"/>
              <a:t>月</a:t>
            </a:r>
            <a:r>
              <a:rPr lang="en-US" altLang="zh-TW" sz="2200" dirty="0" smtClean="0"/>
              <a:t>10</a:t>
            </a:r>
            <a:r>
              <a:rPr lang="zh-TW" altLang="en-US" sz="2200" dirty="0" smtClean="0"/>
              <a:t>日</a:t>
            </a:r>
            <a:r>
              <a:rPr lang="en-US" altLang="zh-TW" sz="2200" dirty="0" smtClean="0"/>
              <a:t>-</a:t>
            </a:r>
            <a:r>
              <a:rPr lang="zh-TW" altLang="en-US" sz="2200" dirty="0" smtClean="0"/>
              <a:t> </a:t>
            </a:r>
            <a:r>
              <a:rPr lang="en-US" altLang="zh-TW" sz="2200" dirty="0" smtClean="0"/>
              <a:t>6</a:t>
            </a:r>
            <a:r>
              <a:rPr lang="zh-TW" altLang="en-US" sz="2200" dirty="0" smtClean="0"/>
              <a:t>瓶 </a:t>
            </a:r>
            <a:endParaRPr lang="en-US" altLang="zh-TW" sz="2200" dirty="0" smtClean="0"/>
          </a:p>
          <a:p>
            <a:r>
              <a:rPr lang="en-US" altLang="zh-TW" sz="2200" dirty="0" smtClean="0"/>
              <a:t>2015</a:t>
            </a:r>
            <a:r>
              <a:rPr lang="zh-TW" altLang="en-US" sz="2200" dirty="0" smtClean="0"/>
              <a:t>年</a:t>
            </a:r>
            <a:r>
              <a:rPr lang="en-US" altLang="zh-TW" sz="2200" dirty="0" smtClean="0"/>
              <a:t>10</a:t>
            </a:r>
            <a:r>
              <a:rPr lang="zh-TW" altLang="en-US" sz="2200" dirty="0" smtClean="0"/>
              <a:t>月</a:t>
            </a:r>
            <a:r>
              <a:rPr lang="en-US" altLang="zh-TW" sz="2200" dirty="0" smtClean="0"/>
              <a:t>26</a:t>
            </a:r>
            <a:r>
              <a:rPr lang="zh-TW" altLang="en-US" sz="2200" dirty="0" smtClean="0"/>
              <a:t>日</a:t>
            </a:r>
            <a:r>
              <a:rPr lang="en-US" altLang="zh-TW" sz="2200" dirty="0"/>
              <a:t>-</a:t>
            </a:r>
            <a:r>
              <a:rPr lang="zh-TW" altLang="en-US" sz="2200" dirty="0"/>
              <a:t> </a:t>
            </a:r>
            <a:r>
              <a:rPr lang="en-US" altLang="zh-TW" sz="2200" dirty="0"/>
              <a:t>6</a:t>
            </a:r>
            <a:r>
              <a:rPr lang="zh-TW" altLang="en-US" sz="2200" dirty="0"/>
              <a:t>瓶 </a:t>
            </a:r>
            <a:endParaRPr lang="en-US" sz="2200" dirty="0"/>
          </a:p>
          <a:p>
            <a:r>
              <a:rPr lang="en-US" altLang="zh-TW" sz="2200" dirty="0" smtClean="0"/>
              <a:t>2016</a:t>
            </a:r>
            <a:r>
              <a:rPr lang="zh-TW" altLang="en-US" sz="2200" dirty="0" smtClean="0"/>
              <a:t>年</a:t>
            </a:r>
            <a:r>
              <a:rPr lang="en-US" altLang="zh-TW" sz="2200" dirty="0"/>
              <a:t>5</a:t>
            </a:r>
            <a:r>
              <a:rPr lang="zh-TW" altLang="en-US" sz="2200" dirty="0" smtClean="0"/>
              <a:t>月</a:t>
            </a:r>
            <a:r>
              <a:rPr lang="en-US" altLang="zh-TW" sz="2200" dirty="0" smtClean="0"/>
              <a:t>20</a:t>
            </a:r>
            <a:r>
              <a:rPr lang="zh-TW" altLang="en-US" sz="2200" dirty="0"/>
              <a:t>日</a:t>
            </a:r>
            <a:r>
              <a:rPr lang="en-US" altLang="zh-TW" sz="2200" dirty="0"/>
              <a:t>-</a:t>
            </a:r>
            <a:r>
              <a:rPr lang="zh-TW" altLang="en-US" sz="2200" dirty="0"/>
              <a:t> </a:t>
            </a:r>
            <a:r>
              <a:rPr lang="en-US" altLang="zh-TW" sz="2200" dirty="0"/>
              <a:t>6</a:t>
            </a:r>
            <a:r>
              <a:rPr lang="zh-TW" altLang="en-US" sz="2200" dirty="0"/>
              <a:t>瓶 </a:t>
            </a:r>
            <a:endParaRPr lang="en-US" sz="2200" dirty="0" smtClean="0"/>
          </a:p>
          <a:p>
            <a:r>
              <a:rPr lang="en-US" altLang="zh-TW" sz="2200" dirty="0" smtClean="0"/>
              <a:t>2016</a:t>
            </a:r>
            <a:r>
              <a:rPr lang="zh-TW" altLang="en-US" sz="2200" dirty="0" smtClean="0"/>
              <a:t>年</a:t>
            </a:r>
            <a:r>
              <a:rPr lang="en-US" altLang="zh-TW" sz="2200" dirty="0" smtClean="0"/>
              <a:t>11</a:t>
            </a:r>
            <a:r>
              <a:rPr lang="zh-TW" altLang="en-US" sz="2200" dirty="0" smtClean="0"/>
              <a:t>月</a:t>
            </a:r>
            <a:r>
              <a:rPr lang="en-US" altLang="zh-TW" sz="2200" dirty="0" smtClean="0"/>
              <a:t>20</a:t>
            </a:r>
            <a:r>
              <a:rPr lang="zh-TW" altLang="en-US" sz="2200" dirty="0"/>
              <a:t>日</a:t>
            </a:r>
            <a:r>
              <a:rPr lang="en-US" altLang="zh-TW" sz="2200" dirty="0"/>
              <a:t>-</a:t>
            </a:r>
            <a:r>
              <a:rPr lang="zh-TW" altLang="en-US" sz="2200" dirty="0"/>
              <a:t> </a:t>
            </a:r>
            <a:r>
              <a:rPr lang="en-US" altLang="zh-TW" sz="2200" dirty="0"/>
              <a:t>6</a:t>
            </a:r>
            <a:r>
              <a:rPr lang="zh-TW" altLang="en-US" sz="2200" dirty="0"/>
              <a:t>瓶 </a:t>
            </a:r>
            <a:r>
              <a:rPr lang="zh-TW" altLang="en-US" sz="2200" dirty="0" smtClean="0"/>
              <a:t>（</a:t>
            </a:r>
            <a:r>
              <a:rPr lang="en-US" altLang="zh-TW" sz="2200" dirty="0" smtClean="0"/>
              <a:t>3</a:t>
            </a:r>
            <a:r>
              <a:rPr lang="zh-TW" altLang="en-US" sz="2200" dirty="0" smtClean="0"/>
              <a:t>瓶給</a:t>
            </a:r>
            <a:r>
              <a:rPr lang="en-US" altLang="zh-TW" sz="2200" dirty="0" smtClean="0"/>
              <a:t>Bob</a:t>
            </a:r>
            <a:r>
              <a:rPr lang="zh-TW" altLang="en-US" sz="2200" dirty="0" smtClean="0"/>
              <a:t>）</a:t>
            </a:r>
            <a:r>
              <a:rPr lang="en-US" altLang="zh-TW" sz="2200" dirty="0" smtClean="0"/>
              <a:t>2</a:t>
            </a:r>
            <a:r>
              <a:rPr lang="zh-TW" altLang="en-US" sz="2200" dirty="0" smtClean="0"/>
              <a:t>個杯子</a:t>
            </a:r>
            <a:endParaRPr lang="en-US" altLang="zh-TW" sz="2200" dirty="0" smtClean="0"/>
          </a:p>
          <a:p>
            <a:r>
              <a:rPr lang="en-US" altLang="zh-TW" sz="2200" dirty="0" smtClean="0"/>
              <a:t>2017</a:t>
            </a:r>
            <a:r>
              <a:rPr lang="zh-TW" altLang="en-US" sz="2200" dirty="0" smtClean="0"/>
              <a:t>年</a:t>
            </a:r>
            <a:r>
              <a:rPr lang="en-US" altLang="zh-TW" sz="2200" dirty="0"/>
              <a:t>3</a:t>
            </a:r>
            <a:r>
              <a:rPr lang="zh-TW" altLang="en-US" sz="2200" dirty="0" smtClean="0"/>
              <a:t>月</a:t>
            </a:r>
            <a:r>
              <a:rPr lang="en-US" altLang="zh-TW" sz="2200" dirty="0" smtClean="0"/>
              <a:t>10</a:t>
            </a:r>
            <a:r>
              <a:rPr lang="zh-TW" altLang="en-US" sz="2200" dirty="0"/>
              <a:t>日</a:t>
            </a:r>
            <a:r>
              <a:rPr lang="en-US" altLang="zh-TW" sz="2200" dirty="0" smtClean="0"/>
              <a:t>-</a:t>
            </a:r>
            <a:r>
              <a:rPr lang="zh-TW" altLang="en-US" sz="2200" dirty="0" smtClean="0"/>
              <a:t> </a:t>
            </a:r>
            <a:r>
              <a:rPr lang="zh-TW" altLang="en-US" sz="2200" dirty="0"/>
              <a:t>背部不舒服</a:t>
            </a:r>
            <a:r>
              <a:rPr lang="zh-TW" altLang="en-US" sz="2200" dirty="0" smtClean="0"/>
              <a:t>，下週與</a:t>
            </a:r>
            <a:r>
              <a:rPr lang="en-US" altLang="zh-TW" sz="2200" dirty="0" smtClean="0"/>
              <a:t>Bob</a:t>
            </a:r>
            <a:r>
              <a:rPr lang="zh-TW" altLang="en-US" sz="2200" dirty="0" smtClean="0"/>
              <a:t>見面，四月底會再訂貨</a:t>
            </a:r>
            <a:endParaRPr lang="en-US" altLang="zh-TW" sz="2200" dirty="0" smtClean="0"/>
          </a:p>
          <a:p>
            <a:r>
              <a:rPr lang="en-US" altLang="zh-TW" sz="2200" dirty="0"/>
              <a:t>2017</a:t>
            </a:r>
            <a:r>
              <a:rPr lang="zh-TW" altLang="en-US" sz="2200" dirty="0" smtClean="0"/>
              <a:t>年</a:t>
            </a:r>
            <a:r>
              <a:rPr lang="en-US" altLang="zh-TW" sz="2200" dirty="0" smtClean="0"/>
              <a:t>4</a:t>
            </a:r>
            <a:r>
              <a:rPr lang="zh-TW" altLang="en-US" sz="2200" dirty="0" smtClean="0"/>
              <a:t>月</a:t>
            </a:r>
            <a:r>
              <a:rPr lang="en-US" altLang="zh-TW" sz="2200" dirty="0" smtClean="0"/>
              <a:t>18</a:t>
            </a:r>
            <a:r>
              <a:rPr lang="zh-TW" altLang="en-US" sz="2200" dirty="0" smtClean="0"/>
              <a:t>日</a:t>
            </a:r>
            <a:r>
              <a:rPr lang="en-US" altLang="zh-TW" sz="2200" dirty="0" smtClean="0"/>
              <a:t>-</a:t>
            </a:r>
            <a:r>
              <a:rPr lang="zh-TW" altLang="en-US" sz="2200" dirty="0" smtClean="0"/>
              <a:t> </a:t>
            </a:r>
            <a:r>
              <a:rPr lang="en-US" altLang="zh-TW" sz="2200" dirty="0"/>
              <a:t>6</a:t>
            </a:r>
            <a:r>
              <a:rPr lang="zh-TW" altLang="en-US" sz="2200" dirty="0"/>
              <a:t>瓶</a:t>
            </a:r>
            <a:r>
              <a:rPr lang="en-US" altLang="zh-TW" sz="2200" dirty="0" smtClean="0"/>
              <a:t>OPC-3</a:t>
            </a:r>
            <a:r>
              <a:rPr lang="zh-TW" altLang="en-US" sz="2200" dirty="0" smtClean="0"/>
              <a:t>，下個月去達拉斯</a:t>
            </a:r>
            <a:endParaRPr lang="en-US" altLang="zh-TW" sz="2200" dirty="0" smtClean="0"/>
          </a:p>
          <a:p>
            <a:r>
              <a:rPr lang="en-US" altLang="zh-TW" sz="2200" dirty="0"/>
              <a:t>2017</a:t>
            </a:r>
            <a:r>
              <a:rPr lang="zh-TW" altLang="en-US" sz="2200" dirty="0" smtClean="0"/>
              <a:t>年</a:t>
            </a:r>
            <a:r>
              <a:rPr lang="en-US" altLang="zh-TW" sz="2200" dirty="0" smtClean="0"/>
              <a:t>11</a:t>
            </a:r>
            <a:r>
              <a:rPr lang="zh-TW" altLang="en-US" sz="2200" dirty="0" smtClean="0"/>
              <a:t>月</a:t>
            </a:r>
            <a:r>
              <a:rPr lang="en-US" altLang="zh-TW" sz="2200" dirty="0" smtClean="0"/>
              <a:t>30</a:t>
            </a:r>
            <a:r>
              <a:rPr lang="zh-TW" altLang="en-US" sz="2200" dirty="0" smtClean="0"/>
              <a:t>日</a:t>
            </a:r>
            <a:r>
              <a:rPr lang="en-US" altLang="zh-TW" sz="2200" dirty="0"/>
              <a:t>-</a:t>
            </a:r>
            <a:r>
              <a:rPr lang="zh-TW" altLang="en-US" sz="2200" dirty="0"/>
              <a:t> </a:t>
            </a:r>
            <a:r>
              <a:rPr lang="en-US" altLang="zh-TW" sz="2200" dirty="0"/>
              <a:t>6</a:t>
            </a:r>
            <a:r>
              <a:rPr lang="zh-TW" altLang="en-US" sz="2200" dirty="0"/>
              <a:t>瓶</a:t>
            </a:r>
            <a:r>
              <a:rPr lang="en-US" altLang="zh-TW" sz="2200" dirty="0"/>
              <a:t>OPC-3</a:t>
            </a:r>
            <a:r>
              <a:rPr lang="zh-TW" altLang="en-US" sz="2200" dirty="0" smtClean="0"/>
              <a:t>，十月發現腎結石與膽結石，送</a:t>
            </a:r>
            <a:r>
              <a:rPr lang="zh-TW" altLang="en-US" sz="2200" dirty="0"/>
              <a:t>舒寧配方</a:t>
            </a:r>
            <a:r>
              <a:rPr lang="zh-TW" altLang="en-US" sz="2200" dirty="0" smtClean="0"/>
              <a:t>、酵素、易善和杯子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143326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41745" y="304802"/>
            <a:ext cx="11277600" cy="1352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12" tIns="60256" rIns="120512" bIns="60256">
            <a:spAutoFit/>
          </a:bodyPr>
          <a:lstStyle/>
          <a:p>
            <a:pPr algn="ctr" defTabSz="601584" fontAlgn="base">
              <a:spcBef>
                <a:spcPct val="0"/>
              </a:spcBef>
              <a:spcAft>
                <a:spcPct val="0"/>
              </a:spcAft>
            </a:pPr>
            <a:r>
              <a:rPr lang="x-none" sz="8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人們不成功的首要原因</a:t>
            </a:r>
            <a:r>
              <a:rPr lang="x-none" sz="80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0" y="2730852"/>
            <a:ext cx="10668000" cy="192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12" tIns="60256" rIns="120512" bIns="60256">
            <a:spAutoFit/>
          </a:bodyPr>
          <a:lstStyle/>
          <a:p>
            <a:pPr algn="ctr" defTabSz="601584" fontAlgn="base">
              <a:spcBef>
                <a:spcPct val="0"/>
              </a:spcBef>
              <a:spcAft>
                <a:spcPct val="0"/>
              </a:spcAft>
            </a:pPr>
            <a:r>
              <a:rPr lang="x-none" sz="117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找藉口</a:t>
            </a:r>
          </a:p>
        </p:txBody>
      </p:sp>
    </p:spTree>
    <p:extLst>
      <p:ext uri="{BB962C8B-B14F-4D97-AF65-F5344CB8AC3E}">
        <p14:creationId xmlns:p14="http://schemas.microsoft.com/office/powerpoint/2010/main" val="40478591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6400" y="304802"/>
            <a:ext cx="11277600" cy="1229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12" tIns="60256" rIns="120512" bIns="60256">
            <a:spAutoFit/>
          </a:bodyPr>
          <a:lstStyle/>
          <a:p>
            <a:pPr algn="ctr" defTabSz="601584" fontAlgn="base">
              <a:spcBef>
                <a:spcPct val="0"/>
              </a:spcBef>
              <a:spcAft>
                <a:spcPct val="0"/>
              </a:spcAft>
            </a:pPr>
            <a:r>
              <a:rPr lang="x-none" sz="7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人們不成功的第二大原因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0" y="2574556"/>
            <a:ext cx="10668000" cy="192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12" tIns="60256" rIns="120512" bIns="60256">
            <a:spAutoFit/>
          </a:bodyPr>
          <a:lstStyle/>
          <a:p>
            <a:pPr algn="ctr" defTabSz="601584" fontAlgn="base">
              <a:spcBef>
                <a:spcPct val="0"/>
              </a:spcBef>
              <a:spcAft>
                <a:spcPct val="0"/>
              </a:spcAft>
            </a:pPr>
            <a:r>
              <a:rPr lang="x-none" sz="117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找更多的藉口</a:t>
            </a:r>
          </a:p>
        </p:txBody>
      </p:sp>
    </p:spTree>
    <p:extLst>
      <p:ext uri="{BB962C8B-B14F-4D97-AF65-F5344CB8AC3E}">
        <p14:creationId xmlns:p14="http://schemas.microsoft.com/office/powerpoint/2010/main" val="14614392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6400" y="304804"/>
            <a:ext cx="11277600" cy="1229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12" tIns="60256" rIns="120512" bIns="60256">
            <a:spAutoFit/>
          </a:bodyPr>
          <a:lstStyle/>
          <a:p>
            <a:pPr algn="ctr" defTabSz="601584" fontAlgn="base">
              <a:spcBef>
                <a:spcPct val="0"/>
              </a:spcBef>
              <a:spcAft>
                <a:spcPct val="0"/>
              </a:spcAft>
            </a:pPr>
            <a:r>
              <a:rPr lang="x-none" sz="7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人們不成功的第三大原因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0" y="2703660"/>
            <a:ext cx="10668000" cy="192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12" tIns="60256" rIns="120512" bIns="60256">
            <a:spAutoFit/>
          </a:bodyPr>
          <a:lstStyle/>
          <a:p>
            <a:pPr algn="ctr" defTabSz="601584" fontAlgn="base">
              <a:spcBef>
                <a:spcPct val="0"/>
              </a:spcBef>
              <a:spcAft>
                <a:spcPct val="0"/>
              </a:spcAft>
            </a:pPr>
            <a:r>
              <a:rPr lang="x-none" sz="117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一直找藉口！</a:t>
            </a:r>
          </a:p>
        </p:txBody>
      </p:sp>
    </p:spTree>
    <p:extLst>
      <p:ext uri="{BB962C8B-B14F-4D97-AF65-F5344CB8AC3E}">
        <p14:creationId xmlns:p14="http://schemas.microsoft.com/office/powerpoint/2010/main" val="20165670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TextBox 1"/>
          <p:cNvSpPr txBox="1">
            <a:spLocks noChangeArrowheads="1"/>
          </p:cNvSpPr>
          <p:nvPr/>
        </p:nvSpPr>
        <p:spPr bwMode="auto">
          <a:xfrm>
            <a:off x="426413" y="148283"/>
            <a:ext cx="10769600" cy="656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512" tIns="60256" rIns="120512" bIns="60256">
            <a:spAutoFit/>
          </a:bodyPr>
          <a:lstStyle/>
          <a:p>
            <a:pPr algn="ctr" defTabSz="601569" fontAlgn="base">
              <a:spcBef>
                <a:spcPct val="0"/>
              </a:spcBef>
              <a:spcAft>
                <a:spcPct val="0"/>
              </a:spcAft>
            </a:pPr>
            <a:r>
              <a:rPr lang="x-none" sz="4800" b="1" i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八份錄音檔／書籍</a:t>
            </a:r>
            <a:endParaRPr lang="en-US" sz="36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algn="ctr" defTabSz="601569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363538" indent="-363538" defTabSz="601569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x-none" sz="3200" b="1" i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《轉敗為勝》約翰．</a:t>
            </a:r>
            <a:r>
              <a:rPr lang="x-none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麥斯威爾John Maxwell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著</a:t>
            </a:r>
            <a:endParaRPr lang="en-US" sz="3200" b="1" i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3538" indent="-363538" defTabSz="601569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x-none" sz="3200" b="1" i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《領導力21法則》約翰．麥斯威爾John Maxwell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著</a:t>
            </a:r>
            <a:endParaRPr lang="x-none" sz="3200" b="1" i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3538" indent="-363538" defTabSz="601569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x-none" sz="3200" b="1" i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《富爸爸·窮爸爸》清崎徹Robert Kiyosaki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著</a:t>
            </a:r>
            <a:endParaRPr lang="x-none" sz="3200" b="1" i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3538" indent="-363538" defTabSz="601569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x-none" sz="3200" b="1" i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《現金流象限》清崎徹Robert Kiyosaki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著</a:t>
            </a:r>
            <a:endParaRPr lang="x-none" sz="3200" b="1" i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3538" indent="-363538" defTabSz="601569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x-none" sz="3200" b="1" i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《成為專家》艾瑞克．沃爾Eric Worre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著</a:t>
            </a:r>
            <a:endParaRPr 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3538" indent="-363538" defTabSz="601569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x-none" sz="3200" b="1" i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《帝國創建》布萊恩．卡路瑟Brian Carruthers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著</a:t>
            </a:r>
            <a:endParaRPr lang="x-none" sz="3200" b="1" i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3538" indent="-363538" defTabSz="601569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x-none" sz="3200" b="1" i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《略佔優勢》杰夫．歐森Jeff Olson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著</a:t>
            </a:r>
            <a:endParaRPr lang="x-none" sz="3200" b="1" i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3538" indent="-363538" defTabSz="601569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x-none" sz="3200" b="1" i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《Lower Your Taxes Big Time如何大幅度降低繳稅額》桑迪．博特金Sandy Botkin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著</a:t>
            </a:r>
            <a:endParaRPr lang="x-none" sz="3200" b="1" i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01569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2C3C43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 defTabSz="601569" fontAlgn="base">
              <a:spcBef>
                <a:spcPct val="0"/>
              </a:spcBef>
              <a:spcAft>
                <a:spcPct val="0"/>
              </a:spcAft>
            </a:pPr>
            <a:endParaRPr lang="en-US" sz="2667" b="1" dirty="0">
              <a:solidFill>
                <a:srgbClr val="06060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5244250"/>
      </p:ext>
    </p:extLst>
  </p:cSld>
  <p:clrMapOvr>
    <a:masterClrMapping/>
  </p:clrMapOvr>
  <p:transition spd="slow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1" y="88338"/>
            <a:ext cx="11169827" cy="6256766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6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有時…</a:t>
            </a: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67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我們會產生懷疑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這比我們想像的還要困難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團隊中有人放棄了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如果這不適合我呢？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我的夥伴不聽我的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我的夥伴沒有任何作為！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我的事業發展得不夠快</a:t>
            </a:r>
          </a:p>
        </p:txBody>
      </p:sp>
    </p:spTree>
    <p:extLst>
      <p:ext uri="{BB962C8B-B14F-4D97-AF65-F5344CB8AC3E}">
        <p14:creationId xmlns:p14="http://schemas.microsoft.com/office/powerpoint/2010/main" val="2277116826"/>
      </p:ext>
    </p:extLst>
  </p:cSld>
  <p:clrMapOvr>
    <a:masterClrMapping/>
  </p:clrMapOvr>
  <p:transition spd="slow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ss-roa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5" y="1"/>
            <a:ext cx="12392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01954"/>
      </p:ext>
    </p:extLst>
  </p:cSld>
  <p:clrMapOvr>
    <a:masterClrMapping/>
  </p:clrMapOvr>
  <p:transition spd="slow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1086" y="254247"/>
            <a:ext cx="11169827" cy="5703153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6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有些人會…</a:t>
            </a: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267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決定休息一下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放慢速度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開始和負面消極的人交往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不再參加訓練和會議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開始找藉口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勉強自己接受不想要的人生</a:t>
            </a:r>
          </a:p>
        </p:txBody>
      </p:sp>
    </p:spTree>
    <p:extLst>
      <p:ext uri="{BB962C8B-B14F-4D97-AF65-F5344CB8AC3E}">
        <p14:creationId xmlns:p14="http://schemas.microsoft.com/office/powerpoint/2010/main" val="467698380"/>
      </p:ext>
    </p:extLst>
  </p:cSld>
  <p:clrMapOvr>
    <a:masterClrMapping/>
  </p:clrMapOvr>
  <p:transition spd="slow">
    <p:pul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4729" y="946109"/>
            <a:ext cx="8862541" cy="4204794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53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十年後，</a:t>
            </a: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53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他們還是在抱怨</a:t>
            </a: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53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一樣的事情！</a:t>
            </a: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3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53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向所有人抱怨人生好累…</a:t>
            </a:r>
          </a:p>
        </p:txBody>
      </p:sp>
    </p:spTree>
    <p:extLst>
      <p:ext uri="{BB962C8B-B14F-4D97-AF65-F5344CB8AC3E}">
        <p14:creationId xmlns:p14="http://schemas.microsoft.com/office/powerpoint/2010/main" val="1739978852"/>
      </p:ext>
    </p:extLst>
  </p:cSld>
  <p:clrMapOvr>
    <a:masterClrMapping/>
  </p:clrMapOvr>
  <p:transition spd="slow">
    <p:pul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801" y="42352"/>
            <a:ext cx="11169827" cy="6123332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6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有些人會…</a:t>
            </a: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重新做出承諾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下決心加倍努力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讀更棒的書 — 聽更棒的錄音檔 — 成長！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每天練習簡單的角色扮演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與正面積極的人交往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參加每一場訓練和會議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下定決心、永不放棄</a:t>
            </a:r>
          </a:p>
        </p:txBody>
      </p:sp>
    </p:spTree>
    <p:extLst>
      <p:ext uri="{BB962C8B-B14F-4D97-AF65-F5344CB8AC3E}">
        <p14:creationId xmlns:p14="http://schemas.microsoft.com/office/powerpoint/2010/main" val="715947879"/>
      </p:ext>
    </p:extLst>
  </p:cSld>
  <p:clrMapOvr>
    <a:masterClrMapping/>
  </p:clrMapOvr>
  <p:transition spd="slow">
    <p:pull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801" y="42549"/>
            <a:ext cx="11169827" cy="5949374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6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有些人會…</a:t>
            </a: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867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接受建設性的批評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評量、檢視並改變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負起自己的責任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更加努力地工作、更深切地關懷他人、幫助更多人</a:t>
            </a:r>
          </a:p>
          <a:p>
            <a:pPr marL="752107" indent="-752107" defTabSz="601584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x-none" sz="4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努力奮鬥而非安於現狀…</a:t>
            </a:r>
          </a:p>
        </p:txBody>
      </p:sp>
    </p:spTree>
    <p:extLst>
      <p:ext uri="{BB962C8B-B14F-4D97-AF65-F5344CB8AC3E}">
        <p14:creationId xmlns:p14="http://schemas.microsoft.com/office/powerpoint/2010/main" val="3835967992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8E4E5C-A8C5-C64C-97D8-AA1DF6782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27000"/>
            <a:ext cx="11760200" cy="6604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03200" y="1361989"/>
            <a:ext cx="11760200" cy="3422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字方塊 3"/>
          <p:cNvSpPr txBox="1"/>
          <p:nvPr/>
        </p:nvSpPr>
        <p:spPr>
          <a:xfrm>
            <a:off x="203200" y="1503738"/>
            <a:ext cx="113132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Patty </a:t>
            </a:r>
            <a:r>
              <a:rPr lang="zh-TW" altLang="en-US" sz="2400" dirty="0" smtClean="0"/>
              <a:t>您好，</a:t>
            </a:r>
            <a:endParaRPr lang="en-US" altLang="zh-TW" sz="2400" dirty="0" smtClean="0"/>
          </a:p>
          <a:p>
            <a:endParaRPr lang="en-US" altLang="zh-TW" sz="2400" dirty="0" smtClean="0"/>
          </a:p>
          <a:p>
            <a:r>
              <a:rPr lang="zh-TW" altLang="en-US" sz="2400" dirty="0" smtClean="0"/>
              <a:t>感謝</a:t>
            </a:r>
            <a:r>
              <a:rPr lang="zh-TW" altLang="en-US" sz="2400" dirty="0"/>
              <a:t>您</a:t>
            </a:r>
            <a:r>
              <a:rPr lang="zh-TW" altLang="en-US" sz="2400" dirty="0" smtClean="0"/>
              <a:t>購買</a:t>
            </a:r>
            <a:r>
              <a:rPr lang="zh-TW" altLang="en-US" sz="2400" dirty="0"/>
              <a:t>愛尚它</a:t>
            </a:r>
            <a:r>
              <a:rPr lang="en-US" altLang="zh-TW" sz="2400" baseline="30000" dirty="0"/>
              <a:t>®</a:t>
            </a:r>
            <a:r>
              <a:rPr lang="zh-TW" altLang="en-US" sz="2400" dirty="0"/>
              <a:t>益生消化酵素粉末</a:t>
            </a:r>
            <a:r>
              <a:rPr lang="zh-TW" altLang="en-US" sz="2400" dirty="0" smtClean="0"/>
              <a:t>，我和</a:t>
            </a:r>
            <a:r>
              <a:rPr lang="en-US" altLang="zh-TW" sz="2400" dirty="0" smtClean="0"/>
              <a:t>Lisa</a:t>
            </a:r>
            <a:r>
              <a:rPr lang="zh-TW" altLang="en-US" sz="2400" dirty="0" smtClean="0"/>
              <a:t>很高興成為</a:t>
            </a:r>
            <a:r>
              <a:rPr lang="zh-TW" altLang="en-US" sz="2400" dirty="0"/>
              <a:t>您</a:t>
            </a:r>
            <a:r>
              <a:rPr lang="zh-TW" altLang="en-US" sz="2400" dirty="0" smtClean="0"/>
              <a:t>的</a:t>
            </a:r>
            <a:r>
              <a:rPr lang="zh-TW" altLang="en-US" sz="2400" dirty="0"/>
              <a:t>顧問</a:t>
            </a:r>
            <a:r>
              <a:rPr lang="zh-TW" altLang="en-US" sz="2400" dirty="0" smtClean="0"/>
              <a:t>。下次訂購時請使用優惠代碼</a:t>
            </a:r>
            <a:r>
              <a:rPr lang="en-US" altLang="zh-TW" sz="2400" dirty="0" smtClean="0"/>
              <a:t>10OFFMA</a:t>
            </a:r>
            <a:r>
              <a:rPr lang="zh-TW" altLang="en-US" sz="2400" dirty="0" smtClean="0"/>
              <a:t> ，將可得到</a:t>
            </a:r>
            <a:r>
              <a:rPr lang="zh-TW" altLang="en-US" sz="2400" dirty="0"/>
              <a:t>九折</a:t>
            </a:r>
            <a:r>
              <a:rPr lang="zh-TW" altLang="en-US" sz="2400" dirty="0" smtClean="0"/>
              <a:t>優惠。</a:t>
            </a:r>
            <a:endParaRPr lang="en-US" altLang="zh-TW" sz="2400" dirty="0" smtClean="0"/>
          </a:p>
          <a:p>
            <a:endParaRPr lang="en-US" sz="2400" dirty="0"/>
          </a:p>
          <a:p>
            <a:r>
              <a:rPr lang="zh-TW" altLang="en-US" sz="2400" dirty="0" smtClean="0"/>
              <a:t>如果有任何產品的問題，歡迎聯絡我們。我們也歡迎轉薦，如果您有認識的人需要我們的產品或服務，請介紹給我們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endParaRPr lang="en-US" altLang="zh-TW" sz="2400" dirty="0"/>
          </a:p>
          <a:p>
            <a:r>
              <a:rPr lang="zh-TW" altLang="en-US" sz="2400" dirty="0" smtClean="0"/>
              <a:t>再次謝謝您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467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854" y="1326603"/>
            <a:ext cx="11612291" cy="4204794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53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十年後，</a:t>
            </a: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53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他們過著夢想中的生活！</a:t>
            </a: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3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53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還是會有人說</a:t>
            </a: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53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他們是運氣好…</a:t>
            </a:r>
          </a:p>
        </p:txBody>
      </p:sp>
    </p:spTree>
    <p:extLst>
      <p:ext uri="{BB962C8B-B14F-4D97-AF65-F5344CB8AC3E}">
        <p14:creationId xmlns:p14="http://schemas.microsoft.com/office/powerpoint/2010/main" val="3796444660"/>
      </p:ext>
    </p:extLst>
  </p:cSld>
  <p:clrMapOvr>
    <a:masterClrMapping/>
  </p:clrMapOvr>
  <p:transition spd="slow">
    <p:pull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7600" y="279401"/>
            <a:ext cx="9753600" cy="6113009"/>
          </a:xfrm>
          <a:prstGeom prst="rect">
            <a:avLst/>
          </a:prstGeom>
          <a:noFill/>
        </p:spPr>
        <p:txBody>
          <a:bodyPr wrap="square" lIns="120512" tIns="60256" rIns="120512" bIns="60256" rtlCol="0">
            <a:spAutoFit/>
          </a:bodyPr>
          <a:lstStyle/>
          <a:p>
            <a:pPr algn="ctr" defTabSz="601584" fontAlgn="base">
              <a:spcBef>
                <a:spcPct val="0"/>
              </a:spcBef>
              <a:spcAft>
                <a:spcPct val="0"/>
              </a:spcAft>
            </a:pPr>
            <a:r>
              <a:rPr lang="x-none" sz="8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領導力</a:t>
            </a: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</a:pPr>
            <a:endParaRPr lang="en-US" sz="53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</a:pPr>
            <a:r>
              <a:rPr lang="x-none" sz="6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你的長期收入將取決於</a:t>
            </a:r>
            <a:endParaRPr lang="en-US" sz="6400" b="1" i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</a:pPr>
            <a:r>
              <a:rPr lang="x-none" sz="6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你樹立的榜樣</a:t>
            </a:r>
            <a:endParaRPr lang="en-US" sz="6400" b="1" i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</a:pPr>
            <a:r>
              <a:rPr lang="x-none" sz="6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endParaRPr lang="en-US" sz="6400" b="1" i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</a:pPr>
            <a:r>
              <a:rPr lang="x-none" sz="6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你所做的事</a:t>
            </a:r>
          </a:p>
        </p:txBody>
      </p:sp>
    </p:spTree>
    <p:extLst>
      <p:ext uri="{BB962C8B-B14F-4D97-AF65-F5344CB8AC3E}">
        <p14:creationId xmlns:p14="http://schemas.microsoft.com/office/powerpoint/2010/main" val="1908386190"/>
      </p:ext>
    </p:extLst>
  </p:cSld>
  <p:clrMapOvr>
    <a:masterClrMapping/>
  </p:clrMapOvr>
  <p:transition spd="slow">
    <p:pull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/>
          </p:cNvSpPr>
          <p:nvPr/>
        </p:nvSpPr>
        <p:spPr bwMode="auto">
          <a:xfrm>
            <a:off x="1166565" y="520847"/>
            <a:ext cx="999557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1" tIns="19051" rIns="19051" bIns="19051"/>
          <a:lstStyle/>
          <a:p>
            <a:pPr algn="ctr" defTabSz="41274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4000" b="1" i="0" dirty="0" smtClean="0">
                <a:solidFill>
                  <a:srgbClr val="00E9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玩弄與操控管理業績紅利計畫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166565" y="1310744"/>
            <a:ext cx="985887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 defTabSz="41274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x-none" sz="3200" b="1" i="0" dirty="0" smtClean="0">
                <a:solidFill>
                  <a:srgbClr val="FE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零售（轉售）店</a:t>
            </a:r>
          </a:p>
          <a:p>
            <a:pPr marL="342891" indent="-342891" defTabSz="41274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x-none" sz="3200" b="1" i="0" dirty="0" smtClean="0">
                <a:solidFill>
                  <a:srgbClr val="FE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銷售/拍賣網站（如Amazon、Ebay、Yahoo、Shoppee以及淘寶等）</a:t>
            </a:r>
          </a:p>
          <a:p>
            <a:pPr marL="342891" indent="-342891" defTabSz="41274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x-none" sz="3200" b="1" i="0" dirty="0" smtClean="0">
                <a:solidFill>
                  <a:srgbClr val="FE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美安超連鎖</a:t>
            </a:r>
            <a:r>
              <a:rPr lang="x-none" sz="3200" b="1" baseline="300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3200" b="1" i="0" dirty="0" smtClean="0">
                <a:solidFill>
                  <a:srgbClr val="FE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店主未取得直銷授權或許可的國家（或地區）</a:t>
            </a:r>
          </a:p>
          <a:p>
            <a:pPr marL="342891" indent="-342891" defTabSz="41274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x-none" sz="3200" b="1" i="0" dirty="0" smtClean="0">
                <a:solidFill>
                  <a:srgbClr val="FE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那些進入其他超連鎖</a:t>
            </a:r>
            <a:r>
              <a:rPr lang="x-none" sz="3200" b="1" baseline="300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3200" b="1" i="0" dirty="0" smtClean="0">
                <a:solidFill>
                  <a:srgbClr val="FE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店主的事業帳戶（後台管理區）填寫虛假的1000表格或送交訂單的人</a:t>
            </a:r>
          </a:p>
        </p:txBody>
      </p:sp>
    </p:spTree>
    <p:extLst>
      <p:ext uri="{BB962C8B-B14F-4D97-AF65-F5344CB8AC3E}">
        <p14:creationId xmlns:p14="http://schemas.microsoft.com/office/powerpoint/2010/main" val="69642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/>
          </p:cNvSpPr>
          <p:nvPr/>
        </p:nvSpPr>
        <p:spPr bwMode="auto">
          <a:xfrm>
            <a:off x="1523492" y="689637"/>
            <a:ext cx="999557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1" tIns="19051" rIns="19051" bIns="19051"/>
          <a:lstStyle/>
          <a:p>
            <a:pPr defTabSz="41274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3600" b="1" i="0" dirty="0" smtClean="0">
                <a:solidFill>
                  <a:srgbClr val="00E9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這些從制定至今已26年的政策、規則和規定：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298918" y="2089679"/>
            <a:ext cx="95941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 defTabSz="41274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x-none" sz="3200" b="1" i="0" dirty="0" smtClean="0">
                <a:solidFill>
                  <a:srgbClr val="FE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給所有的超連鎖</a:t>
            </a:r>
            <a:r>
              <a:rPr lang="x-none" sz="3200" b="1" baseline="300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3200" b="1" i="0" dirty="0" smtClean="0">
                <a:solidFill>
                  <a:srgbClr val="FE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店主一個公平的平台</a:t>
            </a:r>
          </a:p>
          <a:p>
            <a:pPr marL="342891" indent="-342891" defTabSz="41274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x-none" sz="3200" b="1" i="0" dirty="0" smtClean="0">
                <a:solidFill>
                  <a:srgbClr val="FE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保護和保持我們極具競爭力的建議零售價</a:t>
            </a:r>
          </a:p>
          <a:p>
            <a:pPr marL="342891" indent="-342891" defTabSz="41274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x-none" sz="3200" b="1" i="0" dirty="0" smtClean="0">
                <a:solidFill>
                  <a:srgbClr val="FE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保護我們的品牌</a:t>
            </a:r>
          </a:p>
          <a:p>
            <a:pPr marL="342891" indent="-342891" defTabSz="41274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x-none" sz="3200" b="1" i="0" dirty="0" smtClean="0">
                <a:solidFill>
                  <a:srgbClr val="FE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保護超連鎖</a:t>
            </a:r>
            <a:r>
              <a:rPr lang="x-none" sz="3200" b="1" i="0" baseline="30000" dirty="0" smtClean="0">
                <a:solidFill>
                  <a:srgbClr val="FE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3200" b="1" i="0" dirty="0" smtClean="0">
                <a:solidFill>
                  <a:srgbClr val="FE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</a:p>
        </p:txBody>
      </p:sp>
    </p:spTree>
    <p:extLst>
      <p:ext uri="{BB962C8B-B14F-4D97-AF65-F5344CB8AC3E}">
        <p14:creationId xmlns:p14="http://schemas.microsoft.com/office/powerpoint/2010/main" val="80583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/>
          </p:cNvSpPr>
          <p:nvPr/>
        </p:nvSpPr>
        <p:spPr bwMode="auto">
          <a:xfrm>
            <a:off x="1098213" y="426466"/>
            <a:ext cx="999557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1" tIns="19051" rIns="19051" bIns="19051"/>
          <a:lstStyle/>
          <a:p>
            <a:pPr algn="ctr" defTabSz="41274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3600" b="1" i="0" dirty="0" smtClean="0">
                <a:solidFill>
                  <a:srgbClr val="00E9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違規行為所需具備的條件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196840" y="1698836"/>
            <a:ext cx="10522349" cy="223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 defTabSz="41274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x-none" sz="3200" b="1" i="0" dirty="0" smtClean="0">
                <a:solidFill>
                  <a:srgbClr val="FE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一個或多個第三方收貨地址或地點，作為運送、處理和收集站，用於轉運產品給轉售商（拍賣網站或未經授權的國家）</a:t>
            </a:r>
          </a:p>
        </p:txBody>
      </p:sp>
    </p:spTree>
    <p:extLst>
      <p:ext uri="{BB962C8B-B14F-4D97-AF65-F5344CB8AC3E}">
        <p14:creationId xmlns:p14="http://schemas.microsoft.com/office/powerpoint/2010/main" val="238489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/>
          </p:cNvSpPr>
          <p:nvPr/>
        </p:nvSpPr>
        <p:spPr bwMode="auto">
          <a:xfrm>
            <a:off x="1099751" y="677763"/>
            <a:ext cx="1072566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1" tIns="19051" rIns="19051" bIns="19051"/>
          <a:lstStyle/>
          <a:p>
            <a:pPr defTabSz="41274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3600" b="1" dirty="0">
                <a:solidFill>
                  <a:srgbClr val="00E9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獨立超連鎖</a:t>
            </a:r>
            <a:r>
              <a:rPr lang="x-none" sz="3600" b="1" baseline="30000" dirty="0">
                <a:solidFill>
                  <a:srgbClr val="00E9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3600" b="1" dirty="0">
                <a:solidFill>
                  <a:srgbClr val="00E9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店主或團隊違反禁止行為</a:t>
            </a:r>
            <a:r>
              <a:rPr lang="x-none" sz="3600" b="1" i="0" dirty="0" smtClean="0">
                <a:solidFill>
                  <a:srgbClr val="00E9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/作法的後果：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357573" y="2213409"/>
            <a:ext cx="94768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 defTabSz="41274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x-none" sz="3200" b="1" i="0" dirty="0" smtClean="0">
                <a:solidFill>
                  <a:srgbClr val="FE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隨著越來越多的超連鎖</a:t>
            </a:r>
            <a:r>
              <a:rPr lang="x-none" sz="3200" b="1" baseline="30000" dirty="0" smtClean="0">
                <a:solidFill>
                  <a:srgbClr val="FE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3200" b="1" i="0" dirty="0" smtClean="0">
                <a:solidFill>
                  <a:srgbClr val="FE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店主違規利用拍賣網站和轉售商來「鬥贏系統」，價格被越壓越低</a:t>
            </a:r>
          </a:p>
          <a:p>
            <a:pPr marL="342891" indent="-342891" defTabSz="41274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x-none" sz="3200" b="1" i="0" dirty="0" smtClean="0">
                <a:solidFill>
                  <a:srgbClr val="FE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以建議零售價出售產品或獲利變得很困難</a:t>
            </a:r>
          </a:p>
          <a:p>
            <a:pPr marL="342891" indent="-342891" defTabSz="41274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x-none" sz="3200" b="1" i="0" dirty="0" smtClean="0">
                <a:solidFill>
                  <a:srgbClr val="FE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維持忠誠顧客基礎也越來越困難</a:t>
            </a:r>
          </a:p>
          <a:p>
            <a:pPr marL="342891" indent="-342891" defTabSz="41274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x-none" sz="3200" b="1" i="0" dirty="0" smtClean="0">
                <a:solidFill>
                  <a:srgbClr val="FE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打擊和消磨了每條推薦線上超連鎖</a:t>
            </a:r>
            <a:r>
              <a:rPr lang="x-none" sz="3200" b="1" baseline="30000" dirty="0" smtClean="0">
                <a:solidFill>
                  <a:srgbClr val="FE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x-none" sz="3200" b="1" i="0" dirty="0" smtClean="0">
                <a:solidFill>
                  <a:srgbClr val="FE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店主的動力</a:t>
            </a:r>
          </a:p>
        </p:txBody>
      </p:sp>
    </p:spTree>
    <p:extLst>
      <p:ext uri="{BB962C8B-B14F-4D97-AF65-F5344CB8AC3E}">
        <p14:creationId xmlns:p14="http://schemas.microsoft.com/office/powerpoint/2010/main" val="354182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77444"/>
            <a:ext cx="10972800" cy="4102138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7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不要成為剛愎自用的老闆</a:t>
            </a: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33" b="1" u="sng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33" b="1" u="sng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4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大多數的人已經有一個討厭的老闆了。做一個服務型的領導人 — 證明你想幫助他們，並以實際行動支持他們。</a:t>
            </a:r>
          </a:p>
        </p:txBody>
      </p:sp>
    </p:spTree>
    <p:extLst>
      <p:ext uri="{BB962C8B-B14F-4D97-AF65-F5344CB8AC3E}">
        <p14:creationId xmlns:p14="http://schemas.microsoft.com/office/powerpoint/2010/main" val="2224408876"/>
      </p:ext>
    </p:extLst>
  </p:cSld>
  <p:clrMapOvr>
    <a:masterClrMapping/>
  </p:clrMapOvr>
  <p:transition spd="slow">
    <p:pull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2291" y="446878"/>
            <a:ext cx="9938340" cy="4953781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algn="ctr" defTabSz="601584" fontAlgn="base">
              <a:spcBef>
                <a:spcPct val="0"/>
              </a:spcBef>
              <a:spcAft>
                <a:spcPct val="0"/>
              </a:spcAft>
            </a:pPr>
            <a:r>
              <a:rPr lang="x-none" sz="5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你不是在管理人 </a:t>
            </a:r>
            <a:endParaRPr lang="en-US" sz="5400" b="1" i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</a:pPr>
            <a:r>
              <a:rPr lang="x-none" sz="5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而是帶領人們、管理事務</a:t>
            </a: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</a:pPr>
            <a:endParaRPr lang="en-US" sz="5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</a:pPr>
            <a:r>
              <a:rPr lang="x-none" sz="4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如何成為卓越的領導人或賺取收入？</a:t>
            </a: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</a:pPr>
            <a:endParaRPr lang="en-US" sz="5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</a:pPr>
            <a:r>
              <a:rPr lang="x-none" sz="5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做你希望你的團隊做的事</a:t>
            </a:r>
          </a:p>
        </p:txBody>
      </p:sp>
    </p:spTree>
    <p:extLst>
      <p:ext uri="{BB962C8B-B14F-4D97-AF65-F5344CB8AC3E}">
        <p14:creationId xmlns:p14="http://schemas.microsoft.com/office/powerpoint/2010/main" val="3274347865"/>
      </p:ext>
    </p:extLst>
  </p:cSld>
  <p:clrMapOvr>
    <a:masterClrMapping/>
  </p:clrMapOvr>
  <p:transition spd="slow">
    <p:pull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77444"/>
            <a:ext cx="10972800" cy="6041130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7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你是領導人嗎？</a:t>
            </a: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33" b="1" u="sng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33" b="1" u="sng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5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領導人不培養跟隨者，</a:t>
            </a:r>
            <a:endParaRPr lang="en-US" sz="5400" b="1" i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5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而是培養新的領導人！</a:t>
            </a:r>
            <a:endParaRPr lang="en-US" sz="5400" b="1" i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endParaRPr lang="x-none" sz="5400" b="1" i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5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領導人能夠為大家展現</a:t>
            </a:r>
            <a:endParaRPr lang="en-US" sz="5400" b="1" i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5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未來的方向和可能性</a:t>
            </a:r>
          </a:p>
        </p:txBody>
      </p:sp>
    </p:spTree>
    <p:extLst>
      <p:ext uri="{BB962C8B-B14F-4D97-AF65-F5344CB8AC3E}">
        <p14:creationId xmlns:p14="http://schemas.microsoft.com/office/powerpoint/2010/main" val="650293341"/>
      </p:ext>
    </p:extLst>
  </p:cSld>
  <p:clrMapOvr>
    <a:masterClrMapping/>
  </p:clrMapOvr>
  <p:transition spd="slow">
    <p:pull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4610" y="88337"/>
            <a:ext cx="10972800" cy="6769663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7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領導人</a:t>
            </a:r>
          </a:p>
          <a:p>
            <a:pPr marL="571500" indent="-571500" defTabSz="60158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因材施教</a:t>
            </a:r>
          </a:p>
          <a:p>
            <a:pPr marL="571500" indent="-571500" defTabSz="60158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懂得傾聽</a:t>
            </a:r>
          </a:p>
          <a:p>
            <a:pPr marL="571500" indent="-571500" defTabSz="60158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同理心（而非同情） </a:t>
            </a:r>
          </a:p>
          <a:p>
            <a:pPr marL="571500" indent="-571500" defTabSz="60158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解決問題的能力</a:t>
            </a:r>
            <a:endParaRPr lang="en-US" sz="3600" b="1" i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x-none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（我聽到也了解你的問題，但我們怎麽幫你解決問</a:t>
            </a:r>
            <a:r>
              <a:rPr lang="en-US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x-none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題）你解決的問題越多，你的收入就越多</a:t>
            </a:r>
          </a:p>
          <a:p>
            <a:pPr marL="571500" indent="-571500" defTabSz="60158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關懷</a:t>
            </a:r>
          </a:p>
          <a:p>
            <a:pPr marL="571500" indent="-571500" defTabSz="60158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正直</a:t>
            </a:r>
          </a:p>
          <a:p>
            <a:pPr marL="571500" indent="-571500" defTabSz="60158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不斷學習</a:t>
            </a:r>
          </a:p>
          <a:p>
            <a:pPr marL="571500" indent="-571500" defTabSz="60158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以身作則</a:t>
            </a:r>
          </a:p>
        </p:txBody>
      </p:sp>
    </p:spTree>
    <p:extLst>
      <p:ext uri="{BB962C8B-B14F-4D97-AF65-F5344CB8AC3E}">
        <p14:creationId xmlns:p14="http://schemas.microsoft.com/office/powerpoint/2010/main" val="582394348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12038" y="1000384"/>
            <a:ext cx="57679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6000" b="1" i="0" u="none" cap="all" dirty="0" smtClean="0">
                <a:solidFill>
                  <a:srgbClr val="5000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跟進追蹤與複製</a:t>
            </a:r>
            <a:r>
              <a:rPr lang="x-none" sz="6000" b="0" i="0" u="none" cap="all" dirty="0" smtClean="0">
                <a:solidFill>
                  <a:srgbClr val="500029"/>
                </a:solidFill>
                <a:ea typeface="SimSun" pitchFamily="18" charset="0"/>
              </a:rPr>
              <a:t>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426946" y="2506717"/>
            <a:ext cx="3011215" cy="3570888"/>
            <a:chOff x="1072055" y="2506717"/>
            <a:chExt cx="3011215" cy="3570888"/>
          </a:xfrm>
        </p:grpSpPr>
        <p:sp>
          <p:nvSpPr>
            <p:cNvPr id="6" name="Rectangle 5"/>
            <p:cNvSpPr/>
            <p:nvPr/>
          </p:nvSpPr>
          <p:spPr>
            <a:xfrm>
              <a:off x="1072055" y="4887309"/>
              <a:ext cx="3011214" cy="11902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x-none" sz="2400" b="1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跟進追蹤顧客 </a:t>
              </a:r>
            </a:p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x-none" sz="2400" b="1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與潛在顧客</a:t>
              </a:r>
              <a:r>
                <a:rPr lang="en" sz="1800" dirty="0" smtClean="0"/>
                <a:t/>
              </a:r>
              <a:br>
                <a:rPr lang="en" sz="1800" dirty="0" smtClean="0"/>
              </a:br>
              <a:endParaRPr lang="en" sz="1800" dirty="0" smtClean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072055" y="2506717"/>
              <a:ext cx="3011214" cy="2380593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056" y="4887308"/>
              <a:ext cx="3011214" cy="595157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590558" y="2506724"/>
            <a:ext cx="3011215" cy="3570889"/>
            <a:chOff x="4235668" y="2506716"/>
            <a:chExt cx="3011215" cy="3570889"/>
          </a:xfrm>
        </p:grpSpPr>
        <p:sp>
          <p:nvSpPr>
            <p:cNvPr id="4" name="Rectangle 3"/>
            <p:cNvSpPr/>
            <p:nvPr/>
          </p:nvSpPr>
          <p:spPr>
            <a:xfrm>
              <a:off x="4235669" y="2506716"/>
              <a:ext cx="3011214" cy="2380593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235669" y="4887309"/>
              <a:ext cx="3011214" cy="119029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x-none" sz="2400" b="1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跟進追蹤潛在人選</a:t>
              </a:r>
              <a:r>
                <a:rPr lang="en" sz="1800" dirty="0" smtClean="0"/>
                <a:t/>
              </a:r>
              <a:br>
                <a:rPr lang="en" sz="1800" dirty="0" smtClean="0"/>
              </a:br>
              <a:endParaRPr lang="en" sz="1800" dirty="0" smtClean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668" y="4887307"/>
              <a:ext cx="3011214" cy="91606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754005" y="2506724"/>
            <a:ext cx="3011216" cy="3570889"/>
            <a:chOff x="7399281" y="2506716"/>
            <a:chExt cx="3011216" cy="3570889"/>
          </a:xfrm>
        </p:grpSpPr>
        <p:sp>
          <p:nvSpPr>
            <p:cNvPr id="5" name="Rectangle 4"/>
            <p:cNvSpPr/>
            <p:nvPr/>
          </p:nvSpPr>
          <p:spPr>
            <a:xfrm>
              <a:off x="7399283" y="2506716"/>
              <a:ext cx="3011214" cy="2380593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399283" y="4887309"/>
              <a:ext cx="3011214" cy="119029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x-none" sz="2400" b="1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跟進追蹤新的 </a:t>
              </a:r>
            </a:p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x-none" sz="2400" b="1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事業夥伴</a:t>
              </a:r>
              <a:r>
                <a:rPr lang="en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x-none" sz="2400" b="1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以利建立複製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281" y="4887306"/>
              <a:ext cx="3011214" cy="916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93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77444"/>
            <a:ext cx="10972800" cy="6769663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algn="ctr"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x-none" sz="7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事業成長的好處</a:t>
            </a:r>
          </a:p>
          <a:p>
            <a:pPr marL="571500" indent="-571500" defTabSz="60158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marL="571500" indent="-571500" defTabSz="60158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更多朋友</a:t>
            </a:r>
          </a:p>
          <a:p>
            <a:pPr marL="571500" indent="-571500" defTabSz="60158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更多家人</a:t>
            </a:r>
          </a:p>
          <a:p>
            <a:pPr marL="571500" indent="-571500" defTabSz="60158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更健康</a:t>
            </a:r>
          </a:p>
          <a:p>
            <a:pPr marL="571500" indent="-571500" defTabSz="60158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使命感</a:t>
            </a:r>
          </a:p>
          <a:p>
            <a:pPr marL="571500" indent="-571500" defTabSz="60158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更多的人生選擇</a:t>
            </a:r>
          </a:p>
          <a:p>
            <a:pPr marL="571500" indent="-571500" defTabSz="60158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安全感</a:t>
            </a:r>
          </a:p>
          <a:p>
            <a:pPr marL="571500" indent="-571500" defTabSz="60158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x-none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個人成長</a:t>
            </a:r>
          </a:p>
          <a:p>
            <a:pPr defTabSz="60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  <a:cs typeface="Arial" pitchFamily="34" charset="0"/>
              </a:rPr>
              <a:t> </a:t>
            </a:r>
          </a:p>
          <a:p>
            <a:pPr defTabSz="6015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prstClr val="black"/>
              </a:solidFill>
              <a:latin typeface="Calibri Light" panose="020F0302020204030204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191540"/>
      </p:ext>
    </p:extLst>
  </p:cSld>
  <p:clrMapOvr>
    <a:masterClrMapping/>
  </p:clrMapOvr>
  <p:transition spd="slow">
    <p:pull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353" y="2370899"/>
            <a:ext cx="10243750" cy="2091459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algn="ctr" defTabSz="601598">
              <a:defRPr/>
            </a:pPr>
            <a:r>
              <a:rPr lang="x-none" sz="1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一切都值得！</a:t>
            </a:r>
          </a:p>
        </p:txBody>
      </p:sp>
    </p:spTree>
    <p:extLst>
      <p:ext uri="{BB962C8B-B14F-4D97-AF65-F5344CB8AC3E}">
        <p14:creationId xmlns:p14="http://schemas.microsoft.com/office/powerpoint/2010/main" val="2413769528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1042774" y="213288"/>
            <a:ext cx="8270542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80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安排跟進會面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72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從聯絡人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72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72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聯絡人 </a:t>
            </a:r>
            <a:r>
              <a:rPr lang="x-none" sz="8000" b="0" i="0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598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495300" y="304801"/>
            <a:ext cx="10579099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40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根據你今天所得到的資訊，你如何評估自己？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x-none" sz="40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對試用產品、下載S</a:t>
            </a:r>
            <a:r>
              <a:rPr lang="en-US" sz="4000" b="1" i="0" u="none" dirty="0" err="1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hop</a:t>
            </a:r>
            <a:r>
              <a:rPr lang="en-US" sz="4000" b="1" dirty="0" err="1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x-none" sz="40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uddy有興趣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x-none" sz="40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有興趣但有點困惑 — 我該如何獲得更多資訊？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x-none" sz="4000" b="1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我了解得夠多了 — 我已經準備好展開事業</a:t>
            </a:r>
            <a:r>
              <a:rPr lang="x-none" sz="4000" b="0" i="0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711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</p:bld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76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5.xml><?xml version="1.0" encoding="utf-8"?>
<a:theme xmlns:a="http://schemas.openxmlformats.org/drawingml/2006/main" name="White">
  <a:themeElements>
    <a:clrScheme name="Ocean Wave">
      <a:dk1>
        <a:srgbClr val="252D30"/>
      </a:dk1>
      <a:lt1>
        <a:srgbClr val="FEFFFE"/>
      </a:lt1>
      <a:dk2>
        <a:srgbClr val="545554"/>
      </a:dk2>
      <a:lt2>
        <a:srgbClr val="CFCCD0"/>
      </a:lt2>
      <a:accent1>
        <a:srgbClr val="00E9A0"/>
      </a:accent1>
      <a:accent2>
        <a:srgbClr val="04D4A8"/>
      </a:accent2>
      <a:accent3>
        <a:srgbClr val="00C4AC"/>
      </a:accent3>
      <a:accent4>
        <a:srgbClr val="00A2B4"/>
      </a:accent4>
      <a:accent5>
        <a:srgbClr val="028FB9"/>
      </a:accent5>
      <a:accent6>
        <a:srgbClr val="00E9A0"/>
      </a:accent6>
      <a:hlink>
        <a:srgbClr val="FEFFFE"/>
      </a:hlink>
      <a:folHlink>
        <a:srgbClr val="CFCCD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6616</TotalTime>
  <Words>1018</Words>
  <Application>Microsoft Office PowerPoint</Application>
  <PresentationFormat>自訂</PresentationFormat>
  <Paragraphs>377</Paragraphs>
  <Slides>71</Slides>
  <Notes>22</Notes>
  <HiddenSlides>0</HiddenSlides>
  <MMClips>0</MMClips>
  <ScaleCrop>false</ScaleCrop>
  <HeadingPairs>
    <vt:vector size="4" baseType="variant">
      <vt:variant>
        <vt:lpstr>佈景主題</vt:lpstr>
      </vt:variant>
      <vt:variant>
        <vt:i4>5</vt:i4>
      </vt:variant>
      <vt:variant>
        <vt:lpstr>投影片標題</vt:lpstr>
      </vt:variant>
      <vt:variant>
        <vt:i4>71</vt:i4>
      </vt:variant>
    </vt:vector>
  </HeadingPairs>
  <TitlesOfParts>
    <vt:vector size="76" baseType="lpstr">
      <vt:lpstr>Facet</vt:lpstr>
      <vt:lpstr>1_Facet</vt:lpstr>
      <vt:lpstr>76_Office Theme</vt:lpstr>
      <vt:lpstr>2_Facet</vt:lpstr>
      <vt:lpstr>White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jimwinkler3600@gmail.com</dc:creator>
  <cp:lastModifiedBy>Flora Tseng</cp:lastModifiedBy>
  <cp:revision>230</cp:revision>
  <dcterms:created xsi:type="dcterms:W3CDTF">2017-11-05T20:44:23Z</dcterms:created>
  <dcterms:modified xsi:type="dcterms:W3CDTF">2018-04-24T09:14:26Z</dcterms:modified>
</cp:coreProperties>
</file>